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75" r:id="rId13"/>
    <p:sldId id="276" r:id="rId14"/>
    <p:sldId id="277" r:id="rId15"/>
    <p:sldId id="264" r:id="rId16"/>
    <p:sldId id="270" r:id="rId17"/>
    <p:sldId id="278" r:id="rId18"/>
    <p:sldId id="265" r:id="rId19"/>
    <p:sldId id="266" r:id="rId20"/>
    <p:sldId id="267" r:id="rId21"/>
  </p:sldIdLst>
  <p:sldSz cx="18288000" cy="10287000"/>
  <p:notesSz cx="6858000" cy="9144000"/>
  <p:embeddedFontLst>
    <p:embeddedFont>
      <p:font typeface="Inter" panose="020B0604020202020204" charset="0"/>
      <p:regular r:id="rId22"/>
    </p:embeddedFont>
    <p:embeddedFont>
      <p:font typeface="Inter Bold" panose="020B0604020202020204" charset="0"/>
      <p:regular r:id="rId23"/>
    </p:embeddedFont>
    <p:embeddedFont>
      <p:font typeface="Open Sans" panose="020B0606030504020204" pitchFamily="34" charset="0"/>
      <p:regular r:id="rId24"/>
      <p:bold r:id="rId25"/>
      <p:italic r:id="rId26"/>
      <p:boldItalic r:id="rId27"/>
    </p:embeddedFont>
    <p:embeddedFont>
      <p:font typeface="Open Sans Bold" panose="020B0806030504020204" charset="0"/>
      <p:regular r:id="rId28"/>
      <p:bold r:id="rId29"/>
    </p:embeddedFont>
    <p:embeddedFont>
      <p:font typeface="Open Sauce" panose="020B0604020202020204" charset="0"/>
      <p:regular r:id="rId30"/>
    </p:embeddedFont>
    <p:embeddedFont>
      <p:font typeface="Open Sauce Light" panose="020B0604020202020204" charset="0"/>
      <p:regular r:id="rId31"/>
    </p:embeddedFont>
    <p:embeddedFont>
      <p:font typeface="Poppins Bold" panose="020B0604020202020204" charset="0"/>
      <p:regular r:id="rId32"/>
      <p:bold r:id="rId33"/>
    </p:embeddedFont>
    <p:embeddedFont>
      <p:font typeface="TT Norm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5B55C-75D3-0E33-CABB-040D020E2CB3}" v="466" dt="2024-04-17T09:18:37.944"/>
    <p1510:client id="{7EFD11CD-8314-06E0-358D-41CAA2807B06}" v="18" dt="2024-04-17T11:11:55.003"/>
    <p1510:client id="{92EE9D77-BE2E-4BA3-8E7C-A08F1BA69988}" v="239" dt="2024-04-17T14:24:46.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2.svg"/><Relationship Id="rId7" Type="http://schemas.openxmlformats.org/officeDocument/2006/relationships/image" Target="../media/image5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1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3606" y="3057213"/>
            <a:ext cx="8573660" cy="4277559"/>
            <a:chOff x="0" y="0"/>
            <a:chExt cx="11431547" cy="5703412"/>
          </a:xfrm>
        </p:grpSpPr>
        <p:sp>
          <p:nvSpPr>
            <p:cNvPr id="3" name="TextBox 3"/>
            <p:cNvSpPr txBox="1"/>
            <p:nvPr/>
          </p:nvSpPr>
          <p:spPr>
            <a:xfrm>
              <a:off x="0" y="1366281"/>
              <a:ext cx="11431547" cy="1673225"/>
            </a:xfrm>
            <a:prstGeom prst="rect">
              <a:avLst/>
            </a:prstGeom>
          </p:spPr>
          <p:txBody>
            <a:bodyPr lIns="0" tIns="0" rIns="0" bIns="0" rtlCol="0" anchor="t">
              <a:spAutoFit/>
            </a:bodyPr>
            <a:lstStyle/>
            <a:p>
              <a:pPr>
                <a:lnSpc>
                  <a:spcPts val="9840"/>
                </a:lnSpc>
              </a:pPr>
              <a:r>
                <a:rPr lang="en-US" sz="8200">
                  <a:solidFill>
                    <a:srgbClr val="9976FF"/>
                  </a:solidFill>
                  <a:latin typeface="Inter Bold"/>
                </a:rPr>
                <a:t>AR </a:t>
              </a:r>
              <a:r>
                <a:rPr lang="en-US" sz="8200">
                  <a:solidFill>
                    <a:srgbClr val="000000"/>
                  </a:solidFill>
                  <a:latin typeface="Inter Bold"/>
                </a:rPr>
                <a:t>Store</a:t>
              </a:r>
            </a:p>
          </p:txBody>
        </p:sp>
        <p:sp>
          <p:nvSpPr>
            <p:cNvPr id="4" name="TextBox 4"/>
            <p:cNvSpPr txBox="1"/>
            <p:nvPr/>
          </p:nvSpPr>
          <p:spPr>
            <a:xfrm>
              <a:off x="0" y="-47625"/>
              <a:ext cx="11431547" cy="525145"/>
            </a:xfrm>
            <a:prstGeom prst="rect">
              <a:avLst/>
            </a:prstGeom>
          </p:spPr>
          <p:txBody>
            <a:bodyPr lIns="0" tIns="0" rIns="0" bIns="0" rtlCol="0" anchor="t">
              <a:spAutoFit/>
            </a:bodyPr>
            <a:lstStyle/>
            <a:p>
              <a:pPr>
                <a:lnSpc>
                  <a:spcPts val="3359"/>
                </a:lnSpc>
              </a:pPr>
              <a:r>
                <a:rPr lang="en-US" sz="2400">
                  <a:solidFill>
                    <a:srgbClr val="000000"/>
                  </a:solidFill>
                  <a:latin typeface="Inter"/>
                </a:rPr>
                <a:t>NEPAL ENGINEERING COLLEGE</a:t>
              </a:r>
            </a:p>
          </p:txBody>
        </p:sp>
        <p:sp>
          <p:nvSpPr>
            <p:cNvPr id="5" name="TextBox 5"/>
            <p:cNvSpPr txBox="1"/>
            <p:nvPr/>
          </p:nvSpPr>
          <p:spPr>
            <a:xfrm>
              <a:off x="0" y="3987853"/>
              <a:ext cx="11431547" cy="1715558"/>
            </a:xfrm>
            <a:prstGeom prst="rect">
              <a:avLst/>
            </a:prstGeom>
          </p:spPr>
          <p:txBody>
            <a:bodyPr lIns="0" tIns="0" rIns="0" bIns="0" rtlCol="0" anchor="t">
              <a:spAutoFit/>
            </a:bodyPr>
            <a:lstStyle/>
            <a:p>
              <a:pPr>
                <a:lnSpc>
                  <a:spcPts val="3499"/>
                </a:lnSpc>
              </a:pPr>
              <a:r>
                <a:rPr lang="en-US" sz="2499">
                  <a:solidFill>
                    <a:srgbClr val="000000"/>
                  </a:solidFill>
                  <a:latin typeface="Inter"/>
                </a:rPr>
                <a:t>Samar Shrestha (019-370)</a:t>
              </a:r>
            </a:p>
            <a:p>
              <a:pPr>
                <a:lnSpc>
                  <a:spcPts val="3499"/>
                </a:lnSpc>
              </a:pPr>
              <a:r>
                <a:rPr lang="en-US" sz="2499">
                  <a:solidFill>
                    <a:srgbClr val="000000"/>
                  </a:solidFill>
                  <a:latin typeface="Inter"/>
                </a:rPr>
                <a:t>Sushant Byanju Shrestha (019-392)</a:t>
              </a:r>
            </a:p>
            <a:p>
              <a:pPr>
                <a:lnSpc>
                  <a:spcPts val="3499"/>
                </a:lnSpc>
              </a:pPr>
              <a:r>
                <a:rPr lang="en-US" sz="2499">
                  <a:solidFill>
                    <a:srgbClr val="000000"/>
                  </a:solidFill>
                  <a:latin typeface="Inter"/>
                </a:rPr>
                <a:t>Umesh Shrestha (019-394)</a:t>
              </a:r>
            </a:p>
          </p:txBody>
        </p:sp>
      </p:grpSp>
      <p:sp>
        <p:nvSpPr>
          <p:cNvPr id="6" name="Freeform 6"/>
          <p:cNvSpPr/>
          <p:nvPr/>
        </p:nvSpPr>
        <p:spPr>
          <a:xfrm>
            <a:off x="11504395" y="5082327"/>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04395" y="3455358"/>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504395" y="1950734"/>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68392" y="9461389"/>
            <a:ext cx="2151215" cy="630555"/>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BLOCK DIAGRAM</a:t>
            </a:r>
          </a:p>
        </p:txBody>
      </p:sp>
      <p:sp>
        <p:nvSpPr>
          <p:cNvPr id="3" name="Freeform 3"/>
          <p:cNvSpPr/>
          <p:nvPr/>
        </p:nvSpPr>
        <p:spPr>
          <a:xfrm>
            <a:off x="5016448" y="188201"/>
            <a:ext cx="8255105" cy="9070099"/>
          </a:xfrm>
          <a:custGeom>
            <a:avLst/>
            <a:gdLst/>
            <a:ahLst/>
            <a:cxnLst/>
            <a:rect l="l" t="t" r="r" b="b"/>
            <a:pathLst>
              <a:path w="8255105" h="9070099">
                <a:moveTo>
                  <a:pt x="0" y="0"/>
                </a:moveTo>
                <a:lnTo>
                  <a:pt x="8255104" y="0"/>
                </a:lnTo>
                <a:lnTo>
                  <a:pt x="8255104" y="9070099"/>
                </a:lnTo>
                <a:lnTo>
                  <a:pt x="0" y="90700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C6D1A393-D5F3-C635-FFA6-0065D26450CC}"/>
              </a:ext>
            </a:extLst>
          </p:cNvPr>
          <p:cNvSpPr txBox="1"/>
          <p:nvPr/>
        </p:nvSpPr>
        <p:spPr>
          <a:xfrm>
            <a:off x="9127255"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9469" y="0"/>
            <a:ext cx="6869061" cy="9258300"/>
          </a:xfrm>
          <a:custGeom>
            <a:avLst/>
            <a:gdLst/>
            <a:ahLst/>
            <a:cxnLst/>
            <a:rect l="l" t="t" r="r" b="b"/>
            <a:pathLst>
              <a:path w="6869061" h="9258300">
                <a:moveTo>
                  <a:pt x="0" y="0"/>
                </a:moveTo>
                <a:lnTo>
                  <a:pt x="6869062" y="0"/>
                </a:lnTo>
                <a:lnTo>
                  <a:pt x="686906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FLOW CHART</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8" name="Group 8"/>
          <p:cNvGrpSpPr/>
          <p:nvPr/>
        </p:nvGrpSpPr>
        <p:grpSpPr>
          <a:xfrm>
            <a:off x="1052994" y="5975027"/>
            <a:ext cx="8091006" cy="2805322"/>
            <a:chOff x="0" y="0"/>
            <a:chExt cx="7473467" cy="2591208"/>
          </a:xfrm>
        </p:grpSpPr>
        <p:sp>
          <p:nvSpPr>
            <p:cNvPr id="9" name="Freeform 9"/>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0" name="Group 10"/>
          <p:cNvGrpSpPr/>
          <p:nvPr/>
        </p:nvGrpSpPr>
        <p:grpSpPr>
          <a:xfrm>
            <a:off x="9144000" y="3169705"/>
            <a:ext cx="8091006" cy="2805322"/>
            <a:chOff x="0" y="0"/>
            <a:chExt cx="7473467" cy="2591208"/>
          </a:xfrm>
        </p:grpSpPr>
        <p:sp>
          <p:nvSpPr>
            <p:cNvPr id="11" name="Freeform 11"/>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2" name="Group 12"/>
          <p:cNvGrpSpPr/>
          <p:nvPr/>
        </p:nvGrpSpPr>
        <p:grpSpPr>
          <a:xfrm>
            <a:off x="1028700" y="3169705"/>
            <a:ext cx="8115300" cy="2805322"/>
            <a:chOff x="0" y="0"/>
            <a:chExt cx="2098059" cy="725264"/>
          </a:xfrm>
        </p:grpSpPr>
        <p:sp>
          <p:nvSpPr>
            <p:cNvPr id="13" name="Freeform 13"/>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grpSp>
        <p:nvGrpSpPr>
          <p:cNvPr id="14" name="Group 14"/>
          <p:cNvGrpSpPr/>
          <p:nvPr/>
        </p:nvGrpSpPr>
        <p:grpSpPr>
          <a:xfrm>
            <a:off x="9144000" y="5975027"/>
            <a:ext cx="8115300" cy="2805322"/>
            <a:chOff x="0" y="0"/>
            <a:chExt cx="2098059" cy="725264"/>
          </a:xfrm>
        </p:grpSpPr>
        <p:sp>
          <p:nvSpPr>
            <p:cNvPr id="15" name="Freeform 15"/>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sp>
        <p:nvSpPr>
          <p:cNvPr id="16" name="Freeform 16"/>
          <p:cNvSpPr/>
          <p:nvPr/>
        </p:nvSpPr>
        <p:spPr>
          <a:xfrm>
            <a:off x="9814576" y="6226663"/>
            <a:ext cx="718157" cy="673762"/>
          </a:xfrm>
          <a:custGeom>
            <a:avLst/>
            <a:gdLst/>
            <a:ahLst/>
            <a:cxnLst/>
            <a:rect l="l" t="t" r="r" b="b"/>
            <a:pathLst>
              <a:path w="718157" h="673762">
                <a:moveTo>
                  <a:pt x="0" y="0"/>
                </a:moveTo>
                <a:lnTo>
                  <a:pt x="718158" y="0"/>
                </a:lnTo>
                <a:lnTo>
                  <a:pt x="718158" y="673762"/>
                </a:lnTo>
                <a:lnTo>
                  <a:pt x="0" y="673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1558901" y="3561491"/>
            <a:ext cx="601827" cy="512100"/>
          </a:xfrm>
          <a:custGeom>
            <a:avLst/>
            <a:gdLst/>
            <a:ahLst/>
            <a:cxnLst/>
            <a:rect l="l" t="t" r="r" b="b"/>
            <a:pathLst>
              <a:path w="601827" h="512100">
                <a:moveTo>
                  <a:pt x="0" y="0"/>
                </a:moveTo>
                <a:lnTo>
                  <a:pt x="601827" y="0"/>
                </a:lnTo>
                <a:lnTo>
                  <a:pt x="601827" y="512101"/>
                </a:lnTo>
                <a:lnTo>
                  <a:pt x="0" y="512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858375" y="3561491"/>
            <a:ext cx="674359" cy="429137"/>
          </a:xfrm>
          <a:custGeom>
            <a:avLst/>
            <a:gdLst/>
            <a:ahLst/>
            <a:cxnLst/>
            <a:rect l="l" t="t" r="r" b="b"/>
            <a:pathLst>
              <a:path w="674359" h="429137">
                <a:moveTo>
                  <a:pt x="0" y="0"/>
                </a:moveTo>
                <a:lnTo>
                  <a:pt x="674359" y="0"/>
                </a:lnTo>
                <a:lnTo>
                  <a:pt x="674359" y="429138"/>
                </a:lnTo>
                <a:lnTo>
                  <a:pt x="0" y="4291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9976FF"/>
              </a:solidFill>
            </a:endParaRPr>
          </a:p>
        </p:txBody>
      </p:sp>
      <p:sp>
        <p:nvSpPr>
          <p:cNvPr id="19" name="Freeform 19"/>
          <p:cNvSpPr/>
          <p:nvPr/>
        </p:nvSpPr>
        <p:spPr>
          <a:xfrm>
            <a:off x="1618837" y="6306501"/>
            <a:ext cx="481956" cy="514086"/>
          </a:xfrm>
          <a:custGeom>
            <a:avLst/>
            <a:gdLst/>
            <a:ahLst/>
            <a:cxnLst/>
            <a:rect l="l" t="t" r="r" b="b"/>
            <a:pathLst>
              <a:path w="481956" h="514086">
                <a:moveTo>
                  <a:pt x="0" y="0"/>
                </a:moveTo>
                <a:lnTo>
                  <a:pt x="481955" y="0"/>
                </a:lnTo>
                <a:lnTo>
                  <a:pt x="481955" y="514086"/>
                </a:lnTo>
                <a:lnTo>
                  <a:pt x="0" y="514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2089102" y="2069537"/>
            <a:ext cx="14109796" cy="987450"/>
          </a:xfrm>
          <a:prstGeom prst="rect">
            <a:avLst/>
          </a:prstGeom>
        </p:spPr>
        <p:txBody>
          <a:bodyPr lIns="0" tIns="0" rIns="0" bIns="0" rtlCol="0" anchor="t">
            <a:spAutoFit/>
          </a:bodyPr>
          <a:lstStyle/>
          <a:p>
            <a:pPr algn="ctr">
              <a:lnSpc>
                <a:spcPts val="7680"/>
              </a:lnSpc>
            </a:pPr>
            <a:r>
              <a:rPr lang="en-US" sz="6000" dirty="0">
                <a:solidFill>
                  <a:srgbClr val="9976FF"/>
                </a:solidFill>
                <a:latin typeface="Poppins Bold"/>
              </a:rPr>
              <a:t>KEY</a:t>
            </a:r>
            <a:r>
              <a:rPr lang="en-US" sz="6000" dirty="0">
                <a:solidFill>
                  <a:srgbClr val="000000"/>
                </a:solidFill>
                <a:latin typeface="Poppins Bold"/>
              </a:rPr>
              <a:t> ADVANTAGES</a:t>
            </a:r>
          </a:p>
        </p:txBody>
      </p:sp>
      <p:sp>
        <p:nvSpPr>
          <p:cNvPr id="22" name="TextBox 22"/>
          <p:cNvSpPr txBox="1"/>
          <p:nvPr/>
        </p:nvSpPr>
        <p:spPr>
          <a:xfrm>
            <a:off x="2874784" y="4207365"/>
            <a:ext cx="5503321"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Provide customers with an unparalleled ability to visualize furniture in their living spaces, aiding decision-making.</a:t>
            </a:r>
          </a:p>
        </p:txBody>
      </p:sp>
      <p:sp>
        <p:nvSpPr>
          <p:cNvPr id="23" name="TextBox 23"/>
          <p:cNvSpPr txBox="1"/>
          <p:nvPr/>
        </p:nvSpPr>
        <p:spPr>
          <a:xfrm>
            <a:off x="2906623" y="3606354"/>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Enhanced Visualization</a:t>
            </a:r>
          </a:p>
        </p:txBody>
      </p:sp>
      <p:sp>
        <p:nvSpPr>
          <p:cNvPr id="24" name="TextBox 24"/>
          <p:cNvSpPr txBox="1"/>
          <p:nvPr/>
        </p:nvSpPr>
        <p:spPr>
          <a:xfrm>
            <a:off x="2906623" y="6875868"/>
            <a:ext cx="5471483"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Lower product return rates by setting accurate expectations and eliminating sizing or fit concerns.</a:t>
            </a:r>
          </a:p>
        </p:txBody>
      </p:sp>
      <p:sp>
        <p:nvSpPr>
          <p:cNvPr id="25" name="TextBox 25"/>
          <p:cNvSpPr txBox="1"/>
          <p:nvPr/>
        </p:nvSpPr>
        <p:spPr>
          <a:xfrm>
            <a:off x="2852689" y="6272519"/>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Reduced Return Rates</a:t>
            </a:r>
          </a:p>
        </p:txBody>
      </p:sp>
      <p:sp>
        <p:nvSpPr>
          <p:cNvPr id="26" name="TextBox 26"/>
          <p:cNvSpPr txBox="1"/>
          <p:nvPr/>
        </p:nvSpPr>
        <p:spPr>
          <a:xfrm>
            <a:off x="11057994" y="4124402"/>
            <a:ext cx="5728879" cy="1596211"/>
          </a:xfrm>
          <a:prstGeom prst="rect">
            <a:avLst/>
          </a:prstGeom>
        </p:spPr>
        <p:txBody>
          <a:bodyPr lIns="0" tIns="0" rIns="0" bIns="0" rtlCol="0" anchor="t">
            <a:spAutoFit/>
          </a:bodyPr>
          <a:lstStyle/>
          <a:p>
            <a:pPr>
              <a:lnSpc>
                <a:spcPts val="3186"/>
              </a:lnSpc>
            </a:pPr>
            <a:r>
              <a:rPr lang="en-US" sz="2275">
                <a:solidFill>
                  <a:srgbClr val="000000"/>
                </a:solidFill>
                <a:latin typeface="Open Sans"/>
              </a:rPr>
              <a:t>Boost customer confidence by allowing them to experience products in a realistic setting before purchase.</a:t>
            </a:r>
          </a:p>
          <a:p>
            <a:pPr>
              <a:lnSpc>
                <a:spcPts val="3186"/>
              </a:lnSpc>
              <a:spcBef>
                <a:spcPct val="0"/>
              </a:spcBef>
            </a:pPr>
            <a:endParaRPr lang="en-US" sz="2275">
              <a:solidFill>
                <a:srgbClr val="000000"/>
              </a:solidFill>
              <a:latin typeface="Open Sans"/>
            </a:endParaRPr>
          </a:p>
        </p:txBody>
      </p:sp>
      <p:sp>
        <p:nvSpPr>
          <p:cNvPr id="27" name="TextBox 27"/>
          <p:cNvSpPr txBox="1"/>
          <p:nvPr/>
        </p:nvSpPr>
        <p:spPr>
          <a:xfrm>
            <a:off x="11089833" y="3523391"/>
            <a:ext cx="4701254"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Increased Customer Confidence</a:t>
            </a:r>
          </a:p>
        </p:txBody>
      </p:sp>
      <p:sp>
        <p:nvSpPr>
          <p:cNvPr id="28" name="TextBox 28"/>
          <p:cNvSpPr txBox="1"/>
          <p:nvPr/>
        </p:nvSpPr>
        <p:spPr>
          <a:xfrm>
            <a:off x="11089833" y="6875868"/>
            <a:ext cx="5697040"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Gain a competitive edge by offering a unique and innovative AR-powered shopping experience.</a:t>
            </a:r>
          </a:p>
        </p:txBody>
      </p:sp>
      <p:sp>
        <p:nvSpPr>
          <p:cNvPr id="29" name="TextBox 29"/>
          <p:cNvSpPr txBox="1"/>
          <p:nvPr/>
        </p:nvSpPr>
        <p:spPr>
          <a:xfrm>
            <a:off x="11089833" y="6352357"/>
            <a:ext cx="4315413"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Competitive Differentiation</a:t>
            </a:r>
          </a:p>
        </p:txBody>
      </p:sp>
      <p:sp>
        <p:nvSpPr>
          <p:cNvPr id="30" name="TextBox 20"/>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2C56F07-3863-632E-A78B-62A230D8370C}"/>
              </a:ext>
            </a:extLst>
          </p:cNvPr>
          <p:cNvSpPr>
            <a:spLocks noChangeAspect="1"/>
          </p:cNvSpPr>
          <p:nvPr/>
        </p:nvSpPr>
        <p:spPr>
          <a:xfrm>
            <a:off x="680484" y="-356365"/>
            <a:ext cx="6677246" cy="11898325"/>
          </a:xfrm>
          <a:custGeom>
            <a:avLst/>
            <a:gdLst/>
            <a:ahLst/>
            <a:cxnLst/>
            <a:rect l="l" t="t" r="r" b="b"/>
            <a:pathLst>
              <a:path w="4997720" h="9045647">
                <a:moveTo>
                  <a:pt x="0" y="0"/>
                </a:moveTo>
                <a:lnTo>
                  <a:pt x="4997720" y="0"/>
                </a:lnTo>
                <a:lnTo>
                  <a:pt x="4997720" y="9045647"/>
                </a:lnTo>
                <a:lnTo>
                  <a:pt x="0" y="9045647"/>
                </a:lnTo>
                <a:lnTo>
                  <a:pt x="0" y="0"/>
                </a:lnTo>
                <a:close/>
              </a:path>
            </a:pathLst>
          </a:custGeom>
          <a:blipFill>
            <a:blip r:embed="rId4"/>
            <a:stretch>
              <a:fillRect/>
            </a:stretch>
          </a:blipFill>
        </p:spPr>
        <p:txBody>
          <a:bodyPr/>
          <a:lstStyle/>
          <a:p>
            <a:endParaRPr lang="en-US"/>
          </a:p>
        </p:txBody>
      </p:sp>
      <p:pic>
        <p:nvPicPr>
          <p:cNvPr id="5" name="436043749_7408435939275316_3569317631877580225_n">
            <a:hlinkClick r:id="" action="ppaction://media"/>
            <a:extLst>
              <a:ext uri="{FF2B5EF4-FFF2-40B4-BE49-F238E27FC236}">
                <a16:creationId xmlns:a16="http://schemas.microsoft.com/office/drawing/2014/main" id="{B4C9B0D5-98A9-7CF7-D9F4-75071DBF95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3595" y="394949"/>
            <a:ext cx="4521869" cy="9497102"/>
          </a:xfrm>
          <a:prstGeom prst="roundRect">
            <a:avLst/>
          </a:prstGeom>
        </p:spPr>
      </p:pic>
      <p:sp>
        <p:nvSpPr>
          <p:cNvPr id="6" name="Freeform 6"/>
          <p:cNvSpPr/>
          <p:nvPr/>
        </p:nvSpPr>
        <p:spPr>
          <a:xfrm>
            <a:off x="15945465" y="-1506086"/>
            <a:ext cx="3636033" cy="4291456"/>
          </a:xfrm>
          <a:custGeom>
            <a:avLst/>
            <a:gdLst/>
            <a:ahLst/>
            <a:cxnLst/>
            <a:rect l="l" t="t" r="r" b="b"/>
            <a:pathLst>
              <a:path w="3636033" h="4291456">
                <a:moveTo>
                  <a:pt x="0" y="0"/>
                </a:moveTo>
                <a:lnTo>
                  <a:pt x="3636034" y="0"/>
                </a:lnTo>
                <a:lnTo>
                  <a:pt x="3636034" y="4291456"/>
                </a:lnTo>
                <a:lnTo>
                  <a:pt x="0" y="4291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6">
            <a:extLst>
              <a:ext uri="{FF2B5EF4-FFF2-40B4-BE49-F238E27FC236}">
                <a16:creationId xmlns:a16="http://schemas.microsoft.com/office/drawing/2014/main" id="{5575F4F7-243B-1C2C-8323-F251009171E0}"/>
              </a:ext>
            </a:extLst>
          </p:cNvPr>
          <p:cNvSpPr txBox="1"/>
          <p:nvPr/>
        </p:nvSpPr>
        <p:spPr>
          <a:xfrm>
            <a:off x="8606400" y="4685983"/>
            <a:ext cx="8188332" cy="1209675"/>
          </a:xfrm>
          <a:prstGeom prst="rect">
            <a:avLst/>
          </a:prstGeom>
        </p:spPr>
        <p:txBody>
          <a:bodyPr lIns="0" tIns="0" rIns="0" bIns="0" rtlCol="0" anchor="t">
            <a:spAutoFit/>
          </a:bodyPr>
          <a:lstStyle/>
          <a:p>
            <a:pPr>
              <a:lnSpc>
                <a:spcPts val="9000"/>
              </a:lnSpc>
            </a:pPr>
            <a:r>
              <a:rPr lang="en-US" sz="9000" spc="-450">
                <a:solidFill>
                  <a:srgbClr val="FFFFFF"/>
                </a:solidFill>
                <a:latin typeface="TT Norms Bold"/>
              </a:rPr>
              <a:t>Product DEMO</a:t>
            </a:r>
          </a:p>
        </p:txBody>
      </p:sp>
      <p:sp>
        <p:nvSpPr>
          <p:cNvPr id="9" name="TextBox 7">
            <a:extLst>
              <a:ext uri="{FF2B5EF4-FFF2-40B4-BE49-F238E27FC236}">
                <a16:creationId xmlns:a16="http://schemas.microsoft.com/office/drawing/2014/main" id="{31D8310C-4F2C-7AE0-4063-300EC0069604}"/>
              </a:ext>
            </a:extLst>
          </p:cNvPr>
          <p:cNvSpPr txBox="1"/>
          <p:nvPr/>
        </p:nvSpPr>
        <p:spPr>
          <a:xfrm>
            <a:off x="8698941" y="4210369"/>
            <a:ext cx="8095791" cy="313690"/>
          </a:xfrm>
          <a:prstGeom prst="rect">
            <a:avLst/>
          </a:prstGeom>
        </p:spPr>
        <p:txBody>
          <a:bodyPr lIns="0" tIns="0" rIns="0" bIns="0" rtlCol="0" anchor="t">
            <a:spAutoFit/>
          </a:bodyPr>
          <a:lstStyle/>
          <a:p>
            <a:pPr>
              <a:lnSpc>
                <a:spcPts val="2660"/>
              </a:lnSpc>
            </a:pPr>
            <a:r>
              <a:rPr lang="en-US" sz="1900" spc="273">
                <a:solidFill>
                  <a:srgbClr val="FFFDF6"/>
                </a:solidFill>
                <a:latin typeface="TT Norms Bold"/>
              </a:rPr>
              <a:t>AR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8127" y="1475956"/>
            <a:ext cx="6953997" cy="2043829"/>
          </a:xfrm>
          <a:prstGeom prst="rect">
            <a:avLst/>
          </a:prstGeom>
        </p:spPr>
        <p:txBody>
          <a:bodyPr lIns="0" tIns="0" rIns="0" bIns="0" rtlCol="0" anchor="t">
            <a:spAutoFit/>
          </a:bodyPr>
          <a:lstStyle/>
          <a:p>
            <a:pPr algn="ctr">
              <a:lnSpc>
                <a:spcPts val="8159"/>
              </a:lnSpc>
            </a:pPr>
            <a:r>
              <a:rPr lang="en-US" sz="6750">
                <a:solidFill>
                  <a:srgbClr val="F884FA"/>
                </a:solidFill>
                <a:latin typeface="Inter Bold"/>
              </a:rPr>
              <a:t>Completed</a:t>
            </a:r>
            <a:endParaRPr lang="en-US" sz="6799">
              <a:solidFill>
                <a:srgbClr val="000000"/>
              </a:solidFill>
              <a:latin typeface="Inter Bold"/>
            </a:endParaRPr>
          </a:p>
          <a:p>
            <a:pPr algn="ctr">
              <a:lnSpc>
                <a:spcPts val="8159"/>
              </a:lnSpc>
            </a:pPr>
            <a:r>
              <a:rPr lang="en-US" sz="6750">
                <a:solidFill>
                  <a:srgbClr val="000000"/>
                </a:solidFill>
                <a:latin typeface="Inter Bold"/>
              </a:rPr>
              <a:t>Work</a:t>
            </a:r>
            <a:endParaRPr lang="en-US" sz="6750">
              <a:solidFill>
                <a:srgbClr val="000000"/>
              </a:solidFill>
              <a:latin typeface="Inter Bold"/>
              <a:ea typeface="Inter Bold"/>
            </a:endParaRPr>
          </a:p>
        </p:txBody>
      </p:sp>
      <p:sp>
        <p:nvSpPr>
          <p:cNvPr id="3" name="TextBox 3"/>
          <p:cNvSpPr txBox="1"/>
          <p:nvPr/>
        </p:nvSpPr>
        <p:spPr>
          <a:xfrm>
            <a:off x="10134074" y="1475956"/>
            <a:ext cx="6953997" cy="2066925"/>
          </a:xfrm>
          <a:prstGeom prst="rect">
            <a:avLst/>
          </a:prstGeom>
        </p:spPr>
        <p:txBody>
          <a:bodyPr lIns="0" tIns="0" rIns="0" bIns="0" rtlCol="0" anchor="t">
            <a:spAutoFit/>
          </a:bodyPr>
          <a:lstStyle/>
          <a:p>
            <a:pPr algn="ctr">
              <a:lnSpc>
                <a:spcPts val="8159"/>
              </a:lnSpc>
            </a:pPr>
            <a:r>
              <a:rPr lang="en-US" sz="6750">
                <a:solidFill>
                  <a:srgbClr val="9976FF"/>
                </a:solidFill>
                <a:latin typeface="Inter Bold"/>
              </a:rPr>
              <a:t>Remaining</a:t>
            </a:r>
            <a:endParaRPr lang="en-US" sz="6799">
              <a:solidFill>
                <a:srgbClr val="000000"/>
              </a:solidFill>
              <a:latin typeface="Inter Bold"/>
            </a:endParaRPr>
          </a:p>
          <a:p>
            <a:pPr algn="ctr">
              <a:lnSpc>
                <a:spcPts val="8159"/>
              </a:lnSpc>
            </a:pPr>
            <a:r>
              <a:rPr lang="en-US" sz="6750">
                <a:solidFill>
                  <a:srgbClr val="000000"/>
                </a:solidFill>
                <a:latin typeface="Inter Bold"/>
                <a:ea typeface="Inter Bold"/>
              </a:rPr>
              <a:t>Work</a:t>
            </a:r>
          </a:p>
        </p:txBody>
      </p:sp>
      <p:grpSp>
        <p:nvGrpSpPr>
          <p:cNvPr id="4" name="Group 4"/>
          <p:cNvGrpSpPr/>
          <p:nvPr/>
        </p:nvGrpSpPr>
        <p:grpSpPr>
          <a:xfrm>
            <a:off x="403889" y="4816543"/>
            <a:ext cx="8436336" cy="1084979"/>
            <a:chOff x="0" y="0"/>
            <a:chExt cx="5762912" cy="741156"/>
          </a:xfrm>
        </p:grpSpPr>
        <p:sp>
          <p:nvSpPr>
            <p:cNvPr id="5" name="Freeform 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403889" y="8715810"/>
            <a:ext cx="8436336" cy="1084979"/>
            <a:chOff x="0" y="0"/>
            <a:chExt cx="5762912" cy="741156"/>
          </a:xfrm>
        </p:grpSpPr>
        <p:sp>
          <p:nvSpPr>
            <p:cNvPr id="7" name="Freeform 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8" name="Group 8"/>
          <p:cNvGrpSpPr/>
          <p:nvPr/>
        </p:nvGrpSpPr>
        <p:grpSpPr>
          <a:xfrm>
            <a:off x="403889" y="6083606"/>
            <a:ext cx="8436336" cy="1084979"/>
            <a:chOff x="0" y="0"/>
            <a:chExt cx="5762912" cy="741156"/>
          </a:xfrm>
        </p:grpSpPr>
        <p:sp>
          <p:nvSpPr>
            <p:cNvPr id="9" name="Freeform 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403889" y="7350669"/>
            <a:ext cx="8436336" cy="1084979"/>
            <a:chOff x="0" y="0"/>
            <a:chExt cx="5762912" cy="741156"/>
          </a:xfrm>
        </p:grpSpPr>
        <p:sp>
          <p:nvSpPr>
            <p:cNvPr id="11" name="Freeform 1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12" name="Table 12"/>
          <p:cNvGraphicFramePr>
            <a:graphicFrameLocks noGrp="1"/>
          </p:cNvGraphicFramePr>
          <p:nvPr>
            <p:extLst>
              <p:ext uri="{D42A27DB-BD31-4B8C-83A1-F6EECF244321}">
                <p14:modId xmlns:p14="http://schemas.microsoft.com/office/powerpoint/2010/main" val="2164504122"/>
              </p:ext>
            </p:extLst>
          </p:nvPr>
        </p:nvGraphicFramePr>
        <p:xfrm>
          <a:off x="403889" y="4813079"/>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lvl="0" algn="ctr">
                        <a:lnSpc>
                          <a:spcPts val="3359"/>
                        </a:lnSpc>
                        <a:buNone/>
                      </a:pPr>
                      <a:r>
                        <a:rPr lang="en-US" sz="2400">
                          <a:solidFill>
                            <a:srgbClr val="000000"/>
                          </a:solidFill>
                          <a:latin typeface="Inter"/>
                        </a:rPr>
                        <a:t>Frontend &amp; Backend Development</a:t>
                      </a:r>
                      <a:endParaRPr lang="en-US"/>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lvl="0" algn="ctr">
                        <a:lnSpc>
                          <a:spcPts val="3359"/>
                        </a:lnSpc>
                        <a:buNone/>
                      </a:pPr>
                      <a:r>
                        <a:rPr lang="en-US" sz="2400">
                          <a:solidFill>
                            <a:srgbClr val="000000"/>
                          </a:solidFill>
                          <a:latin typeface="Inter"/>
                        </a:rPr>
                        <a:t>Optimization of Furniture Models</a:t>
                      </a:r>
                      <a:endParaRPr lang="en-US"/>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lvl="0" algn="ctr">
                        <a:lnSpc>
                          <a:spcPct val="100000"/>
                        </a:lnSpc>
                        <a:spcBef>
                          <a:spcPts val="0"/>
                        </a:spcBef>
                        <a:spcAft>
                          <a:spcPts val="0"/>
                        </a:spcAft>
                        <a:buNone/>
                      </a:pPr>
                      <a:r>
                        <a:rPr lang="en-US" sz="2400" b="0" i="0" u="none" strike="noStrike" noProof="0">
                          <a:solidFill>
                            <a:srgbClr val="000000"/>
                          </a:solidFill>
                          <a:latin typeface="Inter"/>
                        </a:rPr>
                        <a:t>Testing and bug fixing</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028700" y="6391145"/>
            <a:ext cx="7572851" cy="422275"/>
          </a:xfrm>
          <a:prstGeom prst="rect">
            <a:avLst/>
          </a:prstGeom>
        </p:spPr>
        <p:txBody>
          <a:bodyPr lIns="0" tIns="0" rIns="0" bIns="0" rtlCol="0" anchor="t">
            <a:spAutoFit/>
          </a:bodyPr>
          <a:lstStyle/>
          <a:p>
            <a:pPr algn="ctr">
              <a:lnSpc>
                <a:spcPts val="3499"/>
              </a:lnSpc>
              <a:spcBef>
                <a:spcPct val="0"/>
              </a:spcBef>
            </a:pPr>
            <a:r>
              <a:rPr lang="en-US" sz="2450">
                <a:solidFill>
                  <a:srgbClr val="000000"/>
                </a:solidFill>
                <a:latin typeface="Inter"/>
              </a:rPr>
              <a:t>AR Feature/ Working</a:t>
            </a:r>
            <a:endParaRPr lang="en-US"/>
          </a:p>
        </p:txBody>
      </p:sp>
      <p:grpSp>
        <p:nvGrpSpPr>
          <p:cNvPr id="14" name="Group 14"/>
          <p:cNvGrpSpPr/>
          <p:nvPr/>
        </p:nvGrpSpPr>
        <p:grpSpPr>
          <a:xfrm>
            <a:off x="9392904" y="4780979"/>
            <a:ext cx="8436336" cy="1084979"/>
            <a:chOff x="0" y="0"/>
            <a:chExt cx="5762912" cy="741156"/>
          </a:xfrm>
        </p:grpSpPr>
        <p:sp>
          <p:nvSpPr>
            <p:cNvPr id="15" name="Freeform 1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9392904" y="8680247"/>
            <a:ext cx="8436336" cy="1084979"/>
            <a:chOff x="0" y="0"/>
            <a:chExt cx="5762912" cy="741156"/>
          </a:xfrm>
        </p:grpSpPr>
        <p:sp>
          <p:nvSpPr>
            <p:cNvPr id="17" name="Freeform 1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8" name="Group 18"/>
          <p:cNvGrpSpPr/>
          <p:nvPr/>
        </p:nvGrpSpPr>
        <p:grpSpPr>
          <a:xfrm>
            <a:off x="9392904" y="6048042"/>
            <a:ext cx="8436336" cy="1084979"/>
            <a:chOff x="0" y="0"/>
            <a:chExt cx="5762912" cy="741156"/>
          </a:xfrm>
        </p:grpSpPr>
        <p:sp>
          <p:nvSpPr>
            <p:cNvPr id="19" name="Freeform 1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20" name="Group 20"/>
          <p:cNvGrpSpPr/>
          <p:nvPr/>
        </p:nvGrpSpPr>
        <p:grpSpPr>
          <a:xfrm>
            <a:off x="9392904" y="7315105"/>
            <a:ext cx="8436336" cy="1084979"/>
            <a:chOff x="0" y="0"/>
            <a:chExt cx="5762912" cy="741156"/>
          </a:xfrm>
        </p:grpSpPr>
        <p:sp>
          <p:nvSpPr>
            <p:cNvPr id="21" name="Freeform 2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22" name="Table 22"/>
          <p:cNvGraphicFramePr>
            <a:graphicFrameLocks noGrp="1"/>
          </p:cNvGraphicFramePr>
          <p:nvPr>
            <p:extLst>
              <p:ext uri="{D42A27DB-BD31-4B8C-83A1-F6EECF244321}">
                <p14:modId xmlns:p14="http://schemas.microsoft.com/office/powerpoint/2010/main" val="3854083022"/>
              </p:ext>
            </p:extLst>
          </p:nvPr>
        </p:nvGraphicFramePr>
        <p:xfrm>
          <a:off x="9392904" y="4777515"/>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lvl="0" algn="ctr">
                        <a:lnSpc>
                          <a:spcPts val="3359"/>
                        </a:lnSpc>
                        <a:buNone/>
                      </a:pPr>
                      <a:r>
                        <a:rPr lang="en-US" sz="2400">
                          <a:solidFill>
                            <a:srgbClr val="000000"/>
                          </a:solidFill>
                          <a:latin typeface="Inter"/>
                        </a:rPr>
                        <a:t>Integrating Frontend, Backend with AR Feature</a:t>
                      </a:r>
                      <a:endParaRPr lang="en-US"/>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lvl="0" algn="ctr">
                        <a:lnSpc>
                          <a:spcPts val="3359"/>
                        </a:lnSpc>
                        <a:buNone/>
                      </a:pPr>
                      <a:r>
                        <a:rPr lang="en-US" sz="2400">
                          <a:solidFill>
                            <a:srgbClr val="000000"/>
                          </a:solidFill>
                          <a:latin typeface="Inter"/>
                        </a:rPr>
                        <a:t>Testing and bug fixing</a:t>
                      </a:r>
                      <a:endParaRPr lang="en-US"/>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lvl="0" algn="ctr">
                        <a:lnSpc>
                          <a:spcPts val="3359"/>
                        </a:lnSpc>
                        <a:buNone/>
                      </a:pPr>
                      <a:r>
                        <a:rPr lang="en-US" sz="2400">
                          <a:solidFill>
                            <a:srgbClr val="000000"/>
                          </a:solidFill>
                          <a:latin typeface="Inter"/>
                        </a:rPr>
                        <a:t>Payment Integrations</a:t>
                      </a:r>
                      <a:endParaRPr lang="en-US"/>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3"/>
          <p:cNvSpPr txBox="1"/>
          <p:nvPr/>
        </p:nvSpPr>
        <p:spPr>
          <a:xfrm>
            <a:off x="10252625" y="6355582"/>
            <a:ext cx="7103031" cy="422275"/>
          </a:xfrm>
          <a:prstGeom prst="rect">
            <a:avLst/>
          </a:prstGeom>
        </p:spPr>
        <p:txBody>
          <a:bodyPr lIns="0" tIns="0" rIns="0" bIns="0" rtlCol="0" anchor="t">
            <a:spAutoFit/>
          </a:bodyPr>
          <a:lstStyle/>
          <a:p>
            <a:pPr algn="ctr">
              <a:lnSpc>
                <a:spcPts val="3499"/>
              </a:lnSpc>
              <a:spcBef>
                <a:spcPct val="0"/>
              </a:spcBef>
            </a:pPr>
            <a:r>
              <a:rPr lang="en-US" sz="2450">
                <a:solidFill>
                  <a:srgbClr val="000000"/>
                </a:solidFill>
                <a:latin typeface="Inter"/>
              </a:rPr>
              <a:t>Furniture rotation in AR</a:t>
            </a:r>
            <a:endParaRPr lang="en-US"/>
          </a:p>
        </p:txBody>
      </p:sp>
      <p:sp>
        <p:nvSpPr>
          <p:cNvPr id="24" name="TextBox 20">
            <a:extLst>
              <a:ext uri="{FF2B5EF4-FFF2-40B4-BE49-F238E27FC236}">
                <a16:creationId xmlns:a16="http://schemas.microsoft.com/office/drawing/2014/main" id="{31A610D8-B2D9-0172-3F7C-4693C707C38F}"/>
              </a:ext>
            </a:extLst>
          </p:cNvPr>
          <p:cNvSpPr txBox="1"/>
          <p:nvPr/>
        </p:nvSpPr>
        <p:spPr>
          <a:xfrm>
            <a:off x="17292213" y="9923820"/>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10</a:t>
            </a:r>
          </a:p>
        </p:txBody>
      </p:sp>
    </p:spTree>
    <p:extLst>
      <p:ext uri="{BB962C8B-B14F-4D97-AF65-F5344CB8AC3E}">
        <p14:creationId xmlns:p14="http://schemas.microsoft.com/office/powerpoint/2010/main" val="2309960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779373"/>
            <a:chOff x="0" y="0"/>
            <a:chExt cx="2188406" cy="2592791"/>
          </a:xfrm>
        </p:grpSpPr>
        <p:sp>
          <p:nvSpPr>
            <p:cNvPr id="3" name="Freeform 3"/>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779373"/>
            <a:chOff x="0" y="0"/>
            <a:chExt cx="2188406" cy="2592791"/>
          </a:xfrm>
        </p:grpSpPr>
        <p:sp>
          <p:nvSpPr>
            <p:cNvPr id="5" name="Freeform 5"/>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779373"/>
            <a:chOff x="0" y="0"/>
            <a:chExt cx="2188406" cy="2592791"/>
          </a:xfrm>
        </p:grpSpPr>
        <p:sp>
          <p:nvSpPr>
            <p:cNvPr id="7" name="Freeform 7"/>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sp>
        <p:nvSpPr>
          <p:cNvPr id="8" name="Freeform 8"/>
          <p:cNvSpPr/>
          <p:nvPr/>
        </p:nvSpPr>
        <p:spPr>
          <a:xfrm>
            <a:off x="0"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995839" y="4237626"/>
            <a:ext cx="943715" cy="1658285"/>
          </a:xfrm>
          <a:custGeom>
            <a:avLst/>
            <a:gdLst/>
            <a:ahLst/>
            <a:cxnLst/>
            <a:rect l="l" t="t" r="r" b="b"/>
            <a:pathLst>
              <a:path w="943715" h="1658285">
                <a:moveTo>
                  <a:pt x="0" y="0"/>
                </a:moveTo>
                <a:lnTo>
                  <a:pt x="943715" y="0"/>
                </a:lnTo>
                <a:lnTo>
                  <a:pt x="943715" y="1658285"/>
                </a:lnTo>
                <a:lnTo>
                  <a:pt x="0" y="1658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231259" y="4480622"/>
            <a:ext cx="1825482" cy="1325757"/>
          </a:xfrm>
          <a:custGeom>
            <a:avLst/>
            <a:gdLst/>
            <a:ahLst/>
            <a:cxnLst/>
            <a:rect l="l" t="t" r="r" b="b"/>
            <a:pathLst>
              <a:path w="1825482" h="1325757">
                <a:moveTo>
                  <a:pt x="0" y="0"/>
                </a:moveTo>
                <a:lnTo>
                  <a:pt x="1825482" y="0"/>
                </a:lnTo>
                <a:lnTo>
                  <a:pt x="1825482" y="1325756"/>
                </a:lnTo>
                <a:lnTo>
                  <a:pt x="0" y="1325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130350" y="4480622"/>
            <a:ext cx="1379907" cy="1415290"/>
          </a:xfrm>
          <a:custGeom>
            <a:avLst/>
            <a:gdLst/>
            <a:ahLst/>
            <a:cxnLst/>
            <a:rect l="l" t="t" r="r" b="b"/>
            <a:pathLst>
              <a:path w="1379907" h="1415290">
                <a:moveTo>
                  <a:pt x="0" y="0"/>
                </a:moveTo>
                <a:lnTo>
                  <a:pt x="1379907" y="0"/>
                </a:lnTo>
                <a:lnTo>
                  <a:pt x="1379907" y="1415289"/>
                </a:lnTo>
                <a:lnTo>
                  <a:pt x="0" y="1415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3101617" y="1264938"/>
            <a:ext cx="12084767" cy="1752162"/>
            <a:chOff x="0" y="0"/>
            <a:chExt cx="16113022" cy="2336217"/>
          </a:xfrm>
        </p:grpSpPr>
        <p:sp>
          <p:nvSpPr>
            <p:cNvPr id="13" name="TextBox 13"/>
            <p:cNvSpPr txBox="1"/>
            <p:nvPr/>
          </p:nvSpPr>
          <p:spPr>
            <a:xfrm>
              <a:off x="0" y="0"/>
              <a:ext cx="16113022" cy="1339854"/>
            </a:xfrm>
            <a:prstGeom prst="rect">
              <a:avLst/>
            </a:prstGeom>
          </p:spPr>
          <p:txBody>
            <a:bodyPr lIns="0" tIns="0" rIns="0" bIns="0" rtlCol="0" anchor="t">
              <a:spAutoFit/>
            </a:bodyPr>
            <a:lstStyle/>
            <a:p>
              <a:pPr algn="ctr">
                <a:lnSpc>
                  <a:spcPts val="8279"/>
                </a:lnSpc>
              </a:pPr>
              <a:r>
                <a:rPr lang="en-US" sz="6850" dirty="0">
                  <a:solidFill>
                    <a:srgbClr val="9976FF"/>
                  </a:solidFill>
                  <a:latin typeface="Inter Bold"/>
                </a:rPr>
                <a:t>Future</a:t>
              </a:r>
              <a:r>
                <a:rPr lang="en-US" sz="6850" dirty="0">
                  <a:solidFill>
                    <a:srgbClr val="000000"/>
                  </a:solidFill>
                  <a:latin typeface="Inter Bold"/>
                </a:rPr>
                <a:t> Work</a:t>
              </a:r>
              <a:endParaRPr lang="en-US" sz="6899" dirty="0">
                <a:solidFill>
                  <a:srgbClr val="000000"/>
                </a:solidFill>
                <a:latin typeface="Inter Bold"/>
              </a:endParaRPr>
            </a:p>
          </p:txBody>
        </p:sp>
        <p:sp>
          <p:nvSpPr>
            <p:cNvPr id="14" name="TextBox 14"/>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Future of shopping at AR Store</a:t>
              </a:r>
            </a:p>
          </p:txBody>
        </p:sp>
      </p:grpSp>
      <p:grpSp>
        <p:nvGrpSpPr>
          <p:cNvPr id="15" name="Group 15"/>
          <p:cNvGrpSpPr/>
          <p:nvPr/>
        </p:nvGrpSpPr>
        <p:grpSpPr>
          <a:xfrm>
            <a:off x="7138877" y="6177367"/>
            <a:ext cx="4010247" cy="3311521"/>
            <a:chOff x="0" y="0"/>
            <a:chExt cx="5346995" cy="4415361"/>
          </a:xfrm>
        </p:grpSpPr>
        <p:sp>
          <p:nvSpPr>
            <p:cNvPr id="16" name="TextBox 16"/>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AR Shopping Experiences</a:t>
              </a:r>
            </a:p>
          </p:txBody>
        </p:sp>
        <p:sp>
          <p:nvSpPr>
            <p:cNvPr id="17" name="TextBox 17"/>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a:solidFill>
                    <a:srgbClr val="000000"/>
                  </a:solidFill>
                  <a:latin typeface="Inter"/>
                </a:rPr>
                <a:t>Implement personalization algorithms to tailor AR experiences based on customer preferences and browsing history.</a:t>
              </a:r>
            </a:p>
          </p:txBody>
        </p:sp>
      </p:grpSp>
      <p:grpSp>
        <p:nvGrpSpPr>
          <p:cNvPr id="18" name="Group 18"/>
          <p:cNvGrpSpPr/>
          <p:nvPr/>
        </p:nvGrpSpPr>
        <p:grpSpPr>
          <a:xfrm>
            <a:off x="12815180" y="6141691"/>
            <a:ext cx="4010247" cy="3733045"/>
            <a:chOff x="0" y="0"/>
            <a:chExt cx="5346995" cy="4977393"/>
          </a:xfrm>
        </p:grpSpPr>
        <p:sp>
          <p:nvSpPr>
            <p:cNvPr id="19" name="TextBox 19"/>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AR-Powered Virtual Showrooms</a:t>
              </a:r>
            </a:p>
          </p:txBody>
        </p:sp>
        <p:sp>
          <p:nvSpPr>
            <p:cNvPr id="20" name="TextBox 20"/>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Create immersive virtual showrooms with AR, enabling customers to explore and interact with products in a simulated environment.</a:t>
              </a:r>
            </a:p>
          </p:txBody>
        </p:sp>
      </p:grpSp>
      <p:grpSp>
        <p:nvGrpSpPr>
          <p:cNvPr id="21" name="Group 21"/>
          <p:cNvGrpSpPr/>
          <p:nvPr/>
        </p:nvGrpSpPr>
        <p:grpSpPr>
          <a:xfrm>
            <a:off x="1462573" y="6177367"/>
            <a:ext cx="4010247" cy="3697369"/>
            <a:chOff x="0" y="0"/>
            <a:chExt cx="5346995" cy="4929825"/>
          </a:xfrm>
        </p:grpSpPr>
        <p:sp>
          <p:nvSpPr>
            <p:cNvPr id="22" name="TextBox 22"/>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 for Interior Design</a:t>
              </a:r>
            </a:p>
          </p:txBody>
        </p:sp>
        <p:sp>
          <p:nvSpPr>
            <p:cNvPr id="23" name="TextBox 23"/>
            <p:cNvSpPr txBox="1"/>
            <p:nvPr/>
          </p:nvSpPr>
          <p:spPr>
            <a:xfrm>
              <a:off x="0" y="10292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Leverage AR for interactive interior design and home decor planning, enabling customers to visualize complete room transformations.</a:t>
              </a:r>
            </a:p>
            <a:p>
              <a:pPr algn="ctr">
                <a:lnSpc>
                  <a:spcPts val="3359"/>
                </a:lnSpc>
              </a:pPr>
              <a:endParaRPr lang="en-US" sz="2400">
                <a:solidFill>
                  <a:srgbClr val="000000"/>
                </a:solidFill>
                <a:latin typeface="Inter"/>
              </a:endParaRPr>
            </a:p>
          </p:txBody>
        </p:sp>
      </p:grpSp>
      <p:sp>
        <p:nvSpPr>
          <p:cNvPr id="24" name="TextBox 20">
            <a:extLst>
              <a:ext uri="{FF2B5EF4-FFF2-40B4-BE49-F238E27FC236}">
                <a16:creationId xmlns:a16="http://schemas.microsoft.com/office/drawing/2014/main" id="{946B6003-95AE-13A2-EB97-3172785E35C6}"/>
              </a:ext>
            </a:extLst>
          </p:cNvPr>
          <p:cNvSpPr txBox="1"/>
          <p:nvPr/>
        </p:nvSpPr>
        <p:spPr>
          <a:xfrm>
            <a:off x="17259300"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802" y="4237626"/>
            <a:ext cx="16055498" cy="5020674"/>
            <a:chOff x="0" y="0"/>
            <a:chExt cx="7202952" cy="2252417"/>
          </a:xfrm>
        </p:grpSpPr>
        <p:sp>
          <p:nvSpPr>
            <p:cNvPr id="3" name="Freeform 3"/>
            <p:cNvSpPr/>
            <p:nvPr/>
          </p:nvSpPr>
          <p:spPr>
            <a:xfrm>
              <a:off x="0" y="0"/>
              <a:ext cx="7202953" cy="2252417"/>
            </a:xfrm>
            <a:custGeom>
              <a:avLst/>
              <a:gdLst/>
              <a:ahLst/>
              <a:cxnLst/>
              <a:rect l="l" t="t" r="r" b="b"/>
              <a:pathLst>
                <a:path w="7202953" h="2252417">
                  <a:moveTo>
                    <a:pt x="7078493" y="2252417"/>
                  </a:moveTo>
                  <a:lnTo>
                    <a:pt x="124460" y="2252417"/>
                  </a:lnTo>
                  <a:cubicBezTo>
                    <a:pt x="55880" y="2252417"/>
                    <a:pt x="0" y="2196537"/>
                    <a:pt x="0" y="2127957"/>
                  </a:cubicBezTo>
                  <a:lnTo>
                    <a:pt x="0" y="124460"/>
                  </a:lnTo>
                  <a:cubicBezTo>
                    <a:pt x="0" y="55880"/>
                    <a:pt x="55880" y="0"/>
                    <a:pt x="124460" y="0"/>
                  </a:cubicBezTo>
                  <a:lnTo>
                    <a:pt x="7078493" y="0"/>
                  </a:lnTo>
                  <a:cubicBezTo>
                    <a:pt x="7147072" y="0"/>
                    <a:pt x="7202953" y="55880"/>
                    <a:pt x="7202953" y="124460"/>
                  </a:cubicBezTo>
                  <a:lnTo>
                    <a:pt x="7202953" y="2127957"/>
                  </a:lnTo>
                  <a:cubicBezTo>
                    <a:pt x="7202953" y="2196537"/>
                    <a:pt x="7147072" y="2252417"/>
                    <a:pt x="7078493" y="2252417"/>
                  </a:cubicBezTo>
                  <a:close/>
                </a:path>
              </a:pathLst>
            </a:custGeom>
            <a:solidFill>
              <a:srgbClr val="F1F1F1">
                <a:alpha val="63922"/>
              </a:srgbClr>
            </a:solidFill>
          </p:spPr>
          <p:txBody>
            <a:bodyPr/>
            <a:lstStyle/>
            <a:p>
              <a:endParaRPr lang="en-US"/>
            </a:p>
          </p:txBody>
        </p:sp>
      </p:grpSp>
      <p:sp>
        <p:nvSpPr>
          <p:cNvPr id="4" name="Freeform 4"/>
          <p:cNvSpPr/>
          <p:nvPr/>
        </p:nvSpPr>
        <p:spPr>
          <a:xfrm>
            <a:off x="14985847" y="-465556"/>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85546" y="0"/>
            <a:ext cx="6155957" cy="3916728"/>
          </a:xfrm>
          <a:custGeom>
            <a:avLst/>
            <a:gdLst/>
            <a:ahLst/>
            <a:cxnLst/>
            <a:rect l="l" t="t" r="r" b="b"/>
            <a:pathLst>
              <a:path w="6155957" h="3916728">
                <a:moveTo>
                  <a:pt x="0" y="0"/>
                </a:moveTo>
                <a:lnTo>
                  <a:pt x="6155957" y="0"/>
                </a:lnTo>
                <a:lnTo>
                  <a:pt x="6155957" y="3916728"/>
                </a:lnTo>
                <a:lnTo>
                  <a:pt x="0" y="3916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90123" y="4619207"/>
            <a:ext cx="14307753" cy="4257512"/>
          </a:xfrm>
          <a:prstGeom prst="rect">
            <a:avLst/>
          </a:prstGeom>
        </p:spPr>
        <p:txBody>
          <a:bodyPr lIns="0" tIns="0" rIns="0" bIns="0" rtlCol="0" anchor="t">
            <a:spAutoFit/>
          </a:bodyPr>
          <a:lstStyle/>
          <a:p>
            <a:pPr>
              <a:lnSpc>
                <a:spcPts val="4759"/>
              </a:lnSpc>
            </a:pPr>
            <a:r>
              <a:rPr lang="en-US" sz="3400" dirty="0">
                <a:solidFill>
                  <a:srgbClr val="000000"/>
                </a:solidFill>
                <a:latin typeface="Inter"/>
              </a:rPr>
              <a:t>Our project integrates augmented reality into ecommerce, enhancing the furniture shopping experience. Despite challenges, we've successfully met objectives and optimized performance. We're excited about the platform's potential to revolutionize online shopping and exceed customer expectations. Overall, we're proud of our accomplishments and eager to see the impact of our project in the ecommerce industry.</a:t>
            </a:r>
          </a:p>
        </p:txBody>
      </p:sp>
      <p:sp>
        <p:nvSpPr>
          <p:cNvPr id="9" name="TextBox 9"/>
          <p:cNvSpPr txBox="1"/>
          <p:nvPr/>
        </p:nvSpPr>
        <p:spPr>
          <a:xfrm>
            <a:off x="1203802" y="2407306"/>
            <a:ext cx="10461808" cy="1133475"/>
          </a:xfrm>
          <a:prstGeom prst="rect">
            <a:avLst/>
          </a:prstGeom>
        </p:spPr>
        <p:txBody>
          <a:bodyPr lIns="0" tIns="0" rIns="0" bIns="0" rtlCol="0" anchor="t">
            <a:spAutoFit/>
          </a:bodyPr>
          <a:lstStyle/>
          <a:p>
            <a:pPr>
              <a:lnSpc>
                <a:spcPts val="8999"/>
              </a:lnSpc>
            </a:pPr>
            <a:r>
              <a:rPr lang="en-US" sz="7499" dirty="0">
                <a:solidFill>
                  <a:srgbClr val="000000"/>
                </a:solidFill>
                <a:latin typeface="Inter Bold"/>
              </a:rPr>
              <a:t>Conclusion</a:t>
            </a:r>
          </a:p>
        </p:txBody>
      </p:sp>
      <p:sp>
        <p:nvSpPr>
          <p:cNvPr id="10" name="TextBox 20">
            <a:extLst>
              <a:ext uri="{FF2B5EF4-FFF2-40B4-BE49-F238E27FC236}">
                <a16:creationId xmlns:a16="http://schemas.microsoft.com/office/drawing/2014/main" id="{FF5D4740-E689-5DAB-DC53-420A2364851F}"/>
              </a:ext>
            </a:extLst>
          </p:cNvPr>
          <p:cNvSpPr txBox="1"/>
          <p:nvPr/>
        </p:nvSpPr>
        <p:spPr>
          <a:xfrm>
            <a:off x="17259302"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834752" y="1725845"/>
            <a:ext cx="14618496" cy="1123950"/>
          </a:xfrm>
          <a:prstGeom prst="rect">
            <a:avLst/>
          </a:prstGeom>
        </p:spPr>
        <p:txBody>
          <a:bodyPr lIns="0" tIns="0" rIns="0" bIns="0" rtlCol="0" anchor="t">
            <a:spAutoFit/>
          </a:bodyPr>
          <a:lstStyle/>
          <a:p>
            <a:pPr algn="ctr">
              <a:lnSpc>
                <a:spcPts val="8849"/>
              </a:lnSpc>
            </a:pPr>
            <a:r>
              <a:rPr lang="en-US" sz="7374">
                <a:solidFill>
                  <a:srgbClr val="000000"/>
                </a:solidFill>
                <a:latin typeface="Inter Bold"/>
              </a:rPr>
              <a:t>Do you have any questions?</a:t>
            </a:r>
          </a:p>
        </p:txBody>
      </p:sp>
      <p:sp>
        <p:nvSpPr>
          <p:cNvPr id="3" name="TextBox 3"/>
          <p:cNvSpPr txBox="1"/>
          <p:nvPr/>
        </p:nvSpPr>
        <p:spPr>
          <a:xfrm>
            <a:off x="4218132" y="8018835"/>
            <a:ext cx="9851737" cy="529832"/>
          </a:xfrm>
          <a:prstGeom prst="rect">
            <a:avLst/>
          </a:prstGeom>
        </p:spPr>
        <p:txBody>
          <a:bodyPr lIns="0" tIns="0" rIns="0" bIns="0" rtlCol="0" anchor="t">
            <a:spAutoFit/>
          </a:bodyPr>
          <a:lstStyle/>
          <a:p>
            <a:pPr algn="ctr">
              <a:lnSpc>
                <a:spcPts val="4396"/>
              </a:lnSpc>
            </a:pPr>
            <a:r>
              <a:rPr lang="en-US" sz="3140">
                <a:solidFill>
                  <a:srgbClr val="000000"/>
                </a:solidFill>
                <a:latin typeface="Inter"/>
              </a:rPr>
              <a:t>Thank You!</a:t>
            </a:r>
          </a:p>
        </p:txBody>
      </p:sp>
      <p:sp>
        <p:nvSpPr>
          <p:cNvPr id="4" name="Freeform 4"/>
          <p:cNvSpPr/>
          <p:nvPr/>
        </p:nvSpPr>
        <p:spPr>
          <a:xfrm>
            <a:off x="7713827" y="3523982"/>
            <a:ext cx="2860345" cy="3874852"/>
          </a:xfrm>
          <a:custGeom>
            <a:avLst/>
            <a:gdLst/>
            <a:ahLst/>
            <a:cxnLst/>
            <a:rect l="l" t="t" r="r" b="b"/>
            <a:pathLst>
              <a:path w="2860345" h="3874852">
                <a:moveTo>
                  <a:pt x="0" y="0"/>
                </a:moveTo>
                <a:lnTo>
                  <a:pt x="2860346" y="0"/>
                </a:lnTo>
                <a:lnTo>
                  <a:pt x="2860346" y="3874852"/>
                </a:lnTo>
                <a:lnTo>
                  <a:pt x="0" y="387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15" y="298752"/>
            <a:ext cx="6515385" cy="905784"/>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4" name="Freeform 4"/>
          <p:cNvSpPr/>
          <p:nvPr/>
        </p:nvSpPr>
        <p:spPr>
          <a:xfrm>
            <a:off x="1642456" y="5237603"/>
            <a:ext cx="5459428" cy="3414624"/>
          </a:xfrm>
          <a:custGeom>
            <a:avLst/>
            <a:gdLst/>
            <a:ahLst/>
            <a:cxnLst/>
            <a:rect l="l" t="t" r="r" b="b"/>
            <a:pathLst>
              <a:path w="5459428" h="3414624">
                <a:moveTo>
                  <a:pt x="0" y="0"/>
                </a:moveTo>
                <a:lnTo>
                  <a:pt x="5459428" y="0"/>
                </a:lnTo>
                <a:lnTo>
                  <a:pt x="5459428" y="3414624"/>
                </a:lnTo>
                <a:lnTo>
                  <a:pt x="0" y="341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42456" y="1772702"/>
            <a:ext cx="6388082" cy="2058397"/>
            <a:chOff x="0" y="0"/>
            <a:chExt cx="8517443" cy="2744529"/>
          </a:xfrm>
        </p:grpSpPr>
        <p:sp>
          <p:nvSpPr>
            <p:cNvPr id="6" name="TextBox 6"/>
            <p:cNvSpPr txBox="1"/>
            <p:nvPr/>
          </p:nvSpPr>
          <p:spPr>
            <a:xfrm>
              <a:off x="0" y="-9525"/>
              <a:ext cx="8517443" cy="1787525"/>
            </a:xfrm>
            <a:prstGeom prst="rect">
              <a:avLst/>
            </a:prstGeom>
          </p:spPr>
          <p:txBody>
            <a:bodyPr lIns="0" tIns="0" rIns="0" bIns="0" rtlCol="0" anchor="t">
              <a:spAutoFit/>
            </a:bodyPr>
            <a:lstStyle/>
            <a:p>
              <a:pPr>
                <a:lnSpc>
                  <a:spcPts val="10559"/>
                </a:lnSpc>
              </a:pPr>
              <a:r>
                <a:rPr lang="en-US" sz="8799">
                  <a:solidFill>
                    <a:srgbClr val="000000"/>
                  </a:solidFill>
                  <a:latin typeface="Inter Bold"/>
                </a:rPr>
                <a:t>CONTENTS</a:t>
              </a:r>
            </a:p>
          </p:txBody>
        </p:sp>
        <p:sp>
          <p:nvSpPr>
            <p:cNvPr id="7" name="TextBox 7"/>
            <p:cNvSpPr txBox="1"/>
            <p:nvPr/>
          </p:nvSpPr>
          <p:spPr>
            <a:xfrm>
              <a:off x="0" y="2112704"/>
              <a:ext cx="8517443" cy="631825"/>
            </a:xfrm>
            <a:prstGeom prst="rect">
              <a:avLst/>
            </a:prstGeom>
          </p:spPr>
          <p:txBody>
            <a:bodyPr lIns="0" tIns="0" rIns="0" bIns="0" rtlCol="0" anchor="t">
              <a:spAutoFit/>
            </a:bodyPr>
            <a:lstStyle/>
            <a:p>
              <a:pPr>
                <a:lnSpc>
                  <a:spcPts val="3719"/>
                </a:lnSpc>
              </a:pPr>
              <a:r>
                <a:rPr lang="en-US" sz="3099" dirty="0">
                  <a:solidFill>
                    <a:srgbClr val="9976FF"/>
                  </a:solidFill>
                  <a:latin typeface="Inter"/>
                </a:rPr>
                <a:t>AR</a:t>
              </a:r>
              <a:r>
                <a:rPr lang="en-US" sz="3099" dirty="0">
                  <a:solidFill>
                    <a:srgbClr val="000000"/>
                  </a:solidFill>
                  <a:latin typeface="Inter"/>
                </a:rPr>
                <a:t> STORE</a:t>
              </a:r>
            </a:p>
          </p:txBody>
        </p:sp>
      </p:grpSp>
      <p:grpSp>
        <p:nvGrpSpPr>
          <p:cNvPr id="8" name="Group 8"/>
          <p:cNvGrpSpPr/>
          <p:nvPr/>
        </p:nvGrpSpPr>
        <p:grpSpPr>
          <a:xfrm>
            <a:off x="10743915" y="5793962"/>
            <a:ext cx="6515385" cy="905784"/>
            <a:chOff x="0" y="0"/>
            <a:chExt cx="4750317" cy="660400"/>
          </a:xfrm>
        </p:grpSpPr>
        <p:sp>
          <p:nvSpPr>
            <p:cNvPr id="9" name="Freeform 9"/>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10743915" y="4691845"/>
            <a:ext cx="6515385" cy="905784"/>
            <a:chOff x="0" y="0"/>
            <a:chExt cx="4750317" cy="660400"/>
          </a:xfrm>
        </p:grpSpPr>
        <p:sp>
          <p:nvSpPr>
            <p:cNvPr id="11" name="Freeform 11"/>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2" name="Group 12"/>
          <p:cNvGrpSpPr/>
          <p:nvPr/>
        </p:nvGrpSpPr>
        <p:grpSpPr>
          <a:xfrm>
            <a:off x="10743915" y="3545111"/>
            <a:ext cx="6515385" cy="905784"/>
            <a:chOff x="0" y="0"/>
            <a:chExt cx="4750317" cy="660400"/>
          </a:xfrm>
        </p:grpSpPr>
        <p:sp>
          <p:nvSpPr>
            <p:cNvPr id="13" name="Freeform 1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4" name="Group 14"/>
          <p:cNvGrpSpPr/>
          <p:nvPr/>
        </p:nvGrpSpPr>
        <p:grpSpPr>
          <a:xfrm>
            <a:off x="10743915" y="2442994"/>
            <a:ext cx="6515385" cy="905784"/>
            <a:chOff x="0" y="0"/>
            <a:chExt cx="4750317" cy="660400"/>
          </a:xfrm>
        </p:grpSpPr>
        <p:sp>
          <p:nvSpPr>
            <p:cNvPr id="15" name="Freeform 15"/>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10743915" y="1340877"/>
            <a:ext cx="6515385" cy="905784"/>
            <a:chOff x="0" y="0"/>
            <a:chExt cx="4750317" cy="660400"/>
          </a:xfrm>
        </p:grpSpPr>
        <p:sp>
          <p:nvSpPr>
            <p:cNvPr id="17" name="Freeform 17"/>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aphicFrame>
        <p:nvGraphicFramePr>
          <p:cNvPr id="18" name="Table 18"/>
          <p:cNvGraphicFramePr>
            <a:graphicFrameLocks noGrp="1"/>
          </p:cNvGraphicFramePr>
          <p:nvPr>
            <p:extLst>
              <p:ext uri="{D42A27DB-BD31-4B8C-83A1-F6EECF244321}">
                <p14:modId xmlns:p14="http://schemas.microsoft.com/office/powerpoint/2010/main" val="1418750918"/>
              </p:ext>
            </p:extLst>
          </p:nvPr>
        </p:nvGraphicFramePr>
        <p:xfrm>
          <a:off x="10743915" y="298752"/>
          <a:ext cx="6515385" cy="9689496"/>
        </p:xfrm>
        <a:graphic>
          <a:graphicData uri="http://schemas.openxmlformats.org/drawingml/2006/table">
            <a:tbl>
              <a:tblPr/>
              <a:tblGrid>
                <a:gridCol w="6515385">
                  <a:extLst>
                    <a:ext uri="{9D8B030D-6E8A-4147-A177-3AD203B41FA5}">
                      <a16:colId xmlns:a16="http://schemas.microsoft.com/office/drawing/2014/main" val="20000"/>
                    </a:ext>
                  </a:extLst>
                </a:gridCol>
              </a:tblGrid>
              <a:tr h="1083888">
                <a:tc>
                  <a:txBody>
                    <a:bodyPr/>
                    <a:lstStyle/>
                    <a:p>
                      <a:pPr algn="ctr">
                        <a:lnSpc>
                          <a:spcPts val="3148"/>
                        </a:lnSpc>
                        <a:defRPr/>
                      </a:pPr>
                      <a:r>
                        <a:rPr lang="en-US" sz="2248">
                          <a:solidFill>
                            <a:srgbClr val="000000"/>
                          </a:solidFill>
                          <a:latin typeface="Inter"/>
                        </a:rPr>
                        <a:t>Introduction</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083888">
                <a:tc>
                  <a:txBody>
                    <a:bodyPr/>
                    <a:lstStyle/>
                    <a:p>
                      <a:pPr algn="ctr">
                        <a:lnSpc>
                          <a:spcPts val="3148"/>
                        </a:lnSpc>
                        <a:defRPr/>
                      </a:pPr>
                      <a:r>
                        <a:rPr lang="en-US" sz="2248">
                          <a:solidFill>
                            <a:srgbClr val="000000"/>
                          </a:solidFill>
                          <a:latin typeface="Inter"/>
                        </a:rPr>
                        <a:t>Existing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83888">
                <a:tc>
                  <a:txBody>
                    <a:bodyPr/>
                    <a:lstStyle/>
                    <a:p>
                      <a:pPr algn="ctr">
                        <a:lnSpc>
                          <a:spcPts val="3148"/>
                        </a:lnSpc>
                        <a:defRPr/>
                      </a:pPr>
                      <a:r>
                        <a:rPr lang="en-US" sz="2248">
                          <a:solidFill>
                            <a:srgbClr val="000000"/>
                          </a:solidFill>
                          <a:latin typeface="Inter"/>
                        </a:rPr>
                        <a:t>Proposed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083888">
                <a:tc>
                  <a:txBody>
                    <a:bodyPr/>
                    <a:lstStyle/>
                    <a:p>
                      <a:pPr algn="ctr">
                        <a:lnSpc>
                          <a:spcPts val="3148"/>
                        </a:lnSpc>
                        <a:defRPr/>
                      </a:pPr>
                      <a:r>
                        <a:rPr lang="en-US" sz="2248">
                          <a:solidFill>
                            <a:srgbClr val="000000"/>
                          </a:solidFill>
                          <a:latin typeface="Inter"/>
                        </a:rPr>
                        <a:t>Aim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83888">
                <a:tc>
                  <a:txBody>
                    <a:bodyPr/>
                    <a:lstStyle/>
                    <a:p>
                      <a:pPr algn="ctr">
                        <a:lnSpc>
                          <a:spcPts val="3148"/>
                        </a:lnSpc>
                        <a:defRPr/>
                      </a:pPr>
                      <a:r>
                        <a:rPr lang="en-US" sz="2248">
                          <a:solidFill>
                            <a:srgbClr val="000000"/>
                          </a:solidFill>
                          <a:latin typeface="Inter"/>
                        </a:rPr>
                        <a:t>Objectives</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083888">
                <a:tc>
                  <a:txBody>
                    <a:bodyPr/>
                    <a:lstStyle/>
                    <a:p>
                      <a:pPr algn="ctr">
                        <a:lnSpc>
                          <a:spcPts val="3148"/>
                        </a:lnSpc>
                        <a:defRPr/>
                      </a:pPr>
                      <a:r>
                        <a:rPr lang="en-US" sz="2248">
                          <a:solidFill>
                            <a:srgbClr val="000000"/>
                          </a:solidFill>
                          <a:latin typeface="Inter"/>
                        </a:rPr>
                        <a:t>Hardware and Software Requirement</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19" name="Group 19"/>
          <p:cNvGrpSpPr/>
          <p:nvPr/>
        </p:nvGrpSpPr>
        <p:grpSpPr>
          <a:xfrm>
            <a:off x="10743915" y="9082464"/>
            <a:ext cx="6515385" cy="905784"/>
            <a:chOff x="0" y="0"/>
            <a:chExt cx="4750317" cy="660400"/>
          </a:xfrm>
        </p:grpSpPr>
        <p:sp>
          <p:nvSpPr>
            <p:cNvPr id="20" name="Freeform 20"/>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1" name="Group 21"/>
          <p:cNvGrpSpPr/>
          <p:nvPr/>
        </p:nvGrpSpPr>
        <p:grpSpPr>
          <a:xfrm>
            <a:off x="10743915" y="6833609"/>
            <a:ext cx="6515385" cy="905784"/>
            <a:chOff x="0" y="0"/>
            <a:chExt cx="4750317" cy="660400"/>
          </a:xfrm>
        </p:grpSpPr>
        <p:sp>
          <p:nvSpPr>
            <p:cNvPr id="22" name="Freeform 22"/>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3" name="Group 23"/>
          <p:cNvGrpSpPr/>
          <p:nvPr/>
        </p:nvGrpSpPr>
        <p:grpSpPr>
          <a:xfrm>
            <a:off x="10743915" y="7935726"/>
            <a:ext cx="6515385" cy="905784"/>
            <a:chOff x="0" y="0"/>
            <a:chExt cx="4750317" cy="660400"/>
          </a:xfrm>
        </p:grpSpPr>
        <p:sp>
          <p:nvSpPr>
            <p:cNvPr id="24" name="Freeform 2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25" name="TextBox 25"/>
          <p:cNvSpPr txBox="1"/>
          <p:nvPr/>
        </p:nvSpPr>
        <p:spPr>
          <a:xfrm>
            <a:off x="12725400" y="7200900"/>
            <a:ext cx="2476490" cy="327462"/>
          </a:xfrm>
          <a:prstGeom prst="rect">
            <a:avLst/>
          </a:prstGeom>
        </p:spPr>
        <p:txBody>
          <a:bodyPr wrap="square" lIns="0" tIns="0" rIns="0" bIns="0" rtlCol="0" anchor="t">
            <a:spAutoFit/>
          </a:bodyPr>
          <a:lstStyle/>
          <a:p>
            <a:pPr algn="ctr">
              <a:lnSpc>
                <a:spcPts val="2698"/>
              </a:lnSpc>
              <a:spcBef>
                <a:spcPct val="0"/>
              </a:spcBef>
            </a:pPr>
            <a:r>
              <a:rPr lang="en-US" sz="2248">
                <a:solidFill>
                  <a:srgbClr val="000000"/>
                </a:solidFill>
                <a:latin typeface="Inter"/>
              </a:rPr>
              <a:t>System Design</a:t>
            </a:r>
          </a:p>
        </p:txBody>
      </p:sp>
      <p:sp>
        <p:nvSpPr>
          <p:cNvPr id="26" name="TextBox 26"/>
          <p:cNvSpPr txBox="1"/>
          <p:nvPr/>
        </p:nvSpPr>
        <p:spPr>
          <a:xfrm>
            <a:off x="13195583" y="8219058"/>
            <a:ext cx="1612050"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Advantages</a:t>
            </a:r>
          </a:p>
        </p:txBody>
      </p:sp>
      <p:sp>
        <p:nvSpPr>
          <p:cNvPr id="27" name="TextBox 27"/>
          <p:cNvSpPr txBox="1"/>
          <p:nvPr/>
        </p:nvSpPr>
        <p:spPr>
          <a:xfrm>
            <a:off x="13183145" y="9365795"/>
            <a:ext cx="1665595"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Future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548079" y="972835"/>
            <a:ext cx="5560887" cy="8341331"/>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r="-83333"/>
              </a:stretch>
            </a:blipFill>
          </p:spPr>
          <p:txBody>
            <a:bodyPr/>
            <a:lstStyle/>
            <a:p>
              <a:endParaRPr lang="en-US"/>
            </a:p>
          </p:txBody>
        </p:sp>
      </p:grpSp>
      <p:grpSp>
        <p:nvGrpSpPr>
          <p:cNvPr id="4" name="Group 4"/>
          <p:cNvGrpSpPr/>
          <p:nvPr/>
        </p:nvGrpSpPr>
        <p:grpSpPr>
          <a:xfrm>
            <a:off x="1157557" y="1919649"/>
            <a:ext cx="9352690" cy="6447702"/>
            <a:chOff x="0" y="0"/>
            <a:chExt cx="12470254" cy="8596936"/>
          </a:xfrm>
        </p:grpSpPr>
        <p:sp>
          <p:nvSpPr>
            <p:cNvPr id="5" name="TextBox 5"/>
            <p:cNvSpPr txBox="1"/>
            <p:nvPr/>
          </p:nvSpPr>
          <p:spPr>
            <a:xfrm>
              <a:off x="0" y="0"/>
              <a:ext cx="12470254" cy="3022600"/>
            </a:xfrm>
            <a:prstGeom prst="rect">
              <a:avLst/>
            </a:prstGeom>
          </p:spPr>
          <p:txBody>
            <a:bodyPr lIns="0" tIns="0" rIns="0" bIns="0" rtlCol="0" anchor="t">
              <a:spAutoFit/>
            </a:bodyPr>
            <a:lstStyle/>
            <a:p>
              <a:pPr>
                <a:lnSpc>
                  <a:spcPts val="8999"/>
                </a:lnSpc>
              </a:pPr>
              <a:r>
                <a:rPr lang="en-US" sz="7499">
                  <a:solidFill>
                    <a:srgbClr val="9976FF"/>
                  </a:solidFill>
                  <a:latin typeface="Inter Bold"/>
                </a:rPr>
                <a:t>AR STORE</a:t>
              </a:r>
            </a:p>
            <a:p>
              <a:pPr>
                <a:lnSpc>
                  <a:spcPts val="8999"/>
                </a:lnSpc>
              </a:pPr>
              <a:r>
                <a:rPr lang="en-US" sz="7499">
                  <a:solidFill>
                    <a:srgbClr val="000000"/>
                  </a:solidFill>
                  <a:latin typeface="Inter Bold"/>
                </a:rPr>
                <a:t>in a nutshell</a:t>
              </a:r>
            </a:p>
          </p:txBody>
        </p:sp>
        <p:sp>
          <p:nvSpPr>
            <p:cNvPr id="6" name="TextBox 6"/>
            <p:cNvSpPr txBox="1"/>
            <p:nvPr/>
          </p:nvSpPr>
          <p:spPr>
            <a:xfrm>
              <a:off x="0" y="3653461"/>
              <a:ext cx="12470254" cy="4943475"/>
            </a:xfrm>
            <a:prstGeom prst="rect">
              <a:avLst/>
            </a:prstGeom>
          </p:spPr>
          <p:txBody>
            <a:bodyPr lIns="0" tIns="0" rIns="0" bIns="0" rtlCol="0" anchor="t">
              <a:spAutoFit/>
            </a:bodyPr>
            <a:lstStyle/>
            <a:p>
              <a:pPr>
                <a:lnSpc>
                  <a:spcPts val="4200"/>
                </a:lnSpc>
              </a:pPr>
              <a:r>
                <a:rPr lang="en-US" sz="3000">
                  <a:solidFill>
                    <a:srgbClr val="000000"/>
                  </a:solidFill>
                  <a:latin typeface="Inter"/>
                </a:rPr>
                <a:t>Augmented Reality (AR) is revolutionizing the ecommerce landscape, offering an immersive shopping experience. By blending digital and physical worlds, AR empowers customers to interact with virtual furniture models in their real spaces before purchase.</a:t>
              </a:r>
            </a:p>
            <a:p>
              <a:pPr>
                <a:lnSpc>
                  <a:spcPts val="4200"/>
                </a:lnSpc>
              </a:pPr>
              <a:endParaRPr lang="en-US" sz="3000">
                <a:solidFill>
                  <a:srgbClr val="000000"/>
                </a:solidFill>
                <a:latin typeface="Inter"/>
              </a:endParaRPr>
            </a:p>
          </p:txBody>
        </p:sp>
      </p:grpSp>
      <p:sp>
        <p:nvSpPr>
          <p:cNvPr id="9" name="TextBox 20">
            <a:extLst>
              <a:ext uri="{FF2B5EF4-FFF2-40B4-BE49-F238E27FC236}">
                <a16:creationId xmlns:a16="http://schemas.microsoft.com/office/drawing/2014/main" id="{889896AF-26A2-A7A8-7797-DA8CA1FCA622}"/>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466967"/>
            <a:chOff x="0" y="0"/>
            <a:chExt cx="2188406" cy="2452637"/>
          </a:xfrm>
        </p:grpSpPr>
        <p:sp>
          <p:nvSpPr>
            <p:cNvPr id="3" name="Freeform 3"/>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466967"/>
            <a:chOff x="0" y="0"/>
            <a:chExt cx="2188406" cy="2452637"/>
          </a:xfrm>
        </p:grpSpPr>
        <p:sp>
          <p:nvSpPr>
            <p:cNvPr id="5" name="Freeform 5"/>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466967"/>
            <a:chOff x="0" y="0"/>
            <a:chExt cx="2188406" cy="2452637"/>
          </a:xfrm>
        </p:grpSpPr>
        <p:sp>
          <p:nvSpPr>
            <p:cNvPr id="7" name="Freeform 7"/>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sp>
        <p:nvSpPr>
          <p:cNvPr id="8" name="Freeform 8"/>
          <p:cNvSpPr/>
          <p:nvPr/>
        </p:nvSpPr>
        <p:spPr>
          <a:xfrm>
            <a:off x="3096506" y="4571638"/>
            <a:ext cx="742380" cy="1143723"/>
          </a:xfrm>
          <a:custGeom>
            <a:avLst/>
            <a:gdLst/>
            <a:ahLst/>
            <a:cxnLst/>
            <a:rect l="l" t="t" r="r" b="b"/>
            <a:pathLst>
              <a:path w="742380" h="1143723">
                <a:moveTo>
                  <a:pt x="0" y="0"/>
                </a:moveTo>
                <a:lnTo>
                  <a:pt x="742381" y="0"/>
                </a:lnTo>
                <a:lnTo>
                  <a:pt x="742381" y="1143724"/>
                </a:lnTo>
                <a:lnTo>
                  <a:pt x="0" y="1143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240758" y="4668273"/>
            <a:ext cx="1159090" cy="950454"/>
          </a:xfrm>
          <a:custGeom>
            <a:avLst/>
            <a:gdLst/>
            <a:ahLst/>
            <a:cxnLst/>
            <a:rect l="l" t="t" r="r" b="b"/>
            <a:pathLst>
              <a:path w="1159090" h="950454">
                <a:moveTo>
                  <a:pt x="0" y="0"/>
                </a:moveTo>
                <a:lnTo>
                  <a:pt x="1159090" y="0"/>
                </a:lnTo>
                <a:lnTo>
                  <a:pt x="1159090" y="950454"/>
                </a:lnTo>
                <a:lnTo>
                  <a:pt x="0" y="95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631583" y="4668273"/>
            <a:ext cx="1047089" cy="1047089"/>
          </a:xfrm>
          <a:custGeom>
            <a:avLst/>
            <a:gdLst/>
            <a:ahLst/>
            <a:cxnLst/>
            <a:rect l="l" t="t" r="r" b="b"/>
            <a:pathLst>
              <a:path w="1047089" h="1047089">
                <a:moveTo>
                  <a:pt x="0" y="0"/>
                </a:moveTo>
                <a:lnTo>
                  <a:pt x="1047089" y="0"/>
                </a:lnTo>
                <a:lnTo>
                  <a:pt x="1047089" y="1047089"/>
                </a:lnTo>
                <a:lnTo>
                  <a:pt x="0" y="1047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solidFill>
                    <a:srgbClr val="9976FF"/>
                  </a:solidFill>
                  <a:latin typeface="Inter Bold"/>
                </a:rPr>
                <a:t>Existing</a:t>
              </a:r>
              <a:r>
                <a:rPr lang="en-US" sz="6899" dirty="0">
                  <a:solidFill>
                    <a:srgbClr val="000000"/>
                  </a:solidFill>
                  <a:latin typeface="Inter Bold"/>
                </a:rPr>
                <a:t> System Drawbacks</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Time for a revolutionary change</a:t>
              </a:r>
            </a:p>
          </p:txBody>
        </p:sp>
      </p:grpSp>
      <p:grpSp>
        <p:nvGrpSpPr>
          <p:cNvPr id="14" name="Group 14"/>
          <p:cNvGrpSpPr/>
          <p:nvPr/>
        </p:nvGrpSpPr>
        <p:grpSpPr>
          <a:xfrm>
            <a:off x="7138877" y="6177367"/>
            <a:ext cx="4010247" cy="3311521"/>
            <a:chOff x="0" y="0"/>
            <a:chExt cx="5346995" cy="4415361"/>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Disconnect from Physical World</a:t>
              </a:r>
            </a:p>
          </p:txBody>
        </p:sp>
        <p:sp>
          <p:nvSpPr>
            <p:cNvPr id="16" name="TextBox 16"/>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a:solidFill>
                    <a:srgbClr val="000000"/>
                  </a:solidFill>
                  <a:latin typeface="Inter"/>
                </a:rPr>
                <a:t>Online shoppers cannot accurately envision how furniture will look and fit in their living spaces.</a:t>
              </a:r>
            </a:p>
            <a:p>
              <a:pPr algn="ctr">
                <a:lnSpc>
                  <a:spcPts val="3359"/>
                </a:lnSpc>
              </a:pPr>
              <a:endParaRPr lang="en-US" sz="2400">
                <a:solidFill>
                  <a:srgbClr val="000000"/>
                </a:solidFill>
                <a:latin typeface="Inter"/>
              </a:endParaRPr>
            </a:p>
          </p:txBody>
        </p:sp>
      </p:grpSp>
      <p:grpSp>
        <p:nvGrpSpPr>
          <p:cNvPr id="17" name="Group 17"/>
          <p:cNvGrpSpPr/>
          <p:nvPr/>
        </p:nvGrpSpPr>
        <p:grpSpPr>
          <a:xfrm>
            <a:off x="12815180" y="6141691"/>
            <a:ext cx="4010247" cy="3733045"/>
            <a:chOff x="0" y="0"/>
            <a:chExt cx="5346995" cy="4977393"/>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Unsatisfactory Customer Experience</a:t>
              </a:r>
            </a:p>
          </p:txBody>
        </p:sp>
        <p:sp>
          <p:nvSpPr>
            <p:cNvPr id="19" name="TextBox 19"/>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Without AR, customers face challenges in making informed purchase decisions, hindering satisfaction.</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275845"/>
            <a:chOff x="0" y="0"/>
            <a:chExt cx="5346995" cy="4367793"/>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dirty="0">
                  <a:solidFill>
                    <a:srgbClr val="000000"/>
                  </a:solidFill>
                  <a:latin typeface="Inter Bold"/>
                </a:rPr>
                <a:t>Limited Visualization</a:t>
              </a:r>
            </a:p>
          </p:txBody>
        </p:sp>
        <p:sp>
          <p:nvSpPr>
            <p:cNvPr id="22" name="TextBox 22"/>
            <p:cNvSpPr txBox="1"/>
            <p:nvPr/>
          </p:nvSpPr>
          <p:spPr>
            <a:xfrm>
              <a:off x="0" y="10292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Traditional ecommerce lacks interactive product visualization, leading to uncertainty and high return rates.</a:t>
              </a:r>
            </a:p>
            <a:p>
              <a:pPr algn="ctr">
                <a:lnSpc>
                  <a:spcPts val="3359"/>
                </a:lnSpc>
              </a:pPr>
              <a:endParaRPr lang="en-US" sz="2400">
                <a:solidFill>
                  <a:srgbClr val="000000"/>
                </a:solidFill>
                <a:latin typeface="Inter"/>
              </a:endParaRPr>
            </a:p>
          </p:txBody>
        </p:sp>
      </p:grpSp>
      <p:sp>
        <p:nvSpPr>
          <p:cNvPr id="23" name="TextBox 20">
            <a:extLst>
              <a:ext uri="{FF2B5EF4-FFF2-40B4-BE49-F238E27FC236}">
                <a16:creationId xmlns:a16="http://schemas.microsoft.com/office/drawing/2014/main" id="{D971043F-5A86-B5BD-F5DE-6DF3B0E85E0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8552" y="806013"/>
            <a:ext cx="9230748" cy="2548758"/>
            <a:chOff x="0" y="0"/>
            <a:chExt cx="12307664" cy="3398344"/>
          </a:xfrm>
        </p:grpSpPr>
        <p:grpSp>
          <p:nvGrpSpPr>
            <p:cNvPr id="3" name="Group 3"/>
            <p:cNvGrpSpPr/>
            <p:nvPr/>
          </p:nvGrpSpPr>
          <p:grpSpPr>
            <a:xfrm>
              <a:off x="0" y="0"/>
              <a:ext cx="12307664" cy="1055697"/>
              <a:chOff x="0" y="0"/>
              <a:chExt cx="7699164" cy="660400"/>
            </a:xfrm>
          </p:grpSpPr>
          <p:sp>
            <p:nvSpPr>
              <p:cNvPr id="4" name="Freeform 4"/>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5" name="TextBox 5"/>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Immersive AR Integration</a:t>
              </a:r>
            </a:p>
            <a:p>
              <a:pPr>
                <a:lnSpc>
                  <a:spcPts val="3499"/>
                </a:lnSpc>
              </a:pPr>
              <a:endParaRPr lang="en-US" sz="2499">
                <a:solidFill>
                  <a:srgbClr val="000000"/>
                </a:solidFill>
                <a:latin typeface="Inter Bold"/>
              </a:endParaRPr>
            </a:p>
          </p:txBody>
        </p:sp>
        <p:sp>
          <p:nvSpPr>
            <p:cNvPr id="6" name="TextBox 6"/>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Seamlessly integrates AR technology for interactive furniture visualization.</a:t>
              </a:r>
            </a:p>
            <a:p>
              <a:pPr marL="474979" lvl="1" indent="-237490">
                <a:lnSpc>
                  <a:spcPts val="3079"/>
                </a:lnSpc>
                <a:buFont typeface="Arial"/>
                <a:buChar char="•"/>
              </a:pPr>
              <a:r>
                <a:rPr lang="en-US" sz="2199" dirty="0">
                  <a:solidFill>
                    <a:srgbClr val="000000"/>
                  </a:solidFill>
                  <a:latin typeface="Inter"/>
                </a:rPr>
                <a:t>Enables customers to view 3D product models in their physical environments.</a:t>
              </a:r>
            </a:p>
          </p:txBody>
        </p:sp>
      </p:grpSp>
      <p:grpSp>
        <p:nvGrpSpPr>
          <p:cNvPr id="7" name="Group 7"/>
          <p:cNvGrpSpPr/>
          <p:nvPr/>
        </p:nvGrpSpPr>
        <p:grpSpPr>
          <a:xfrm>
            <a:off x="1028700" y="1028700"/>
            <a:ext cx="5887749" cy="5580703"/>
            <a:chOff x="0" y="0"/>
            <a:chExt cx="7850332" cy="7440937"/>
          </a:xfrm>
        </p:grpSpPr>
        <p:sp>
          <p:nvSpPr>
            <p:cNvPr id="8" name="TextBox 8"/>
            <p:cNvSpPr txBox="1"/>
            <p:nvPr/>
          </p:nvSpPr>
          <p:spPr>
            <a:xfrm>
              <a:off x="0" y="0"/>
              <a:ext cx="7850332" cy="5588000"/>
            </a:xfrm>
            <a:prstGeom prst="rect">
              <a:avLst/>
            </a:prstGeom>
          </p:spPr>
          <p:txBody>
            <a:bodyPr lIns="0" tIns="0" rIns="0" bIns="0" rtlCol="0" anchor="t">
              <a:spAutoFit/>
            </a:bodyPr>
            <a:lstStyle/>
            <a:p>
              <a:pPr>
                <a:lnSpc>
                  <a:spcPts val="8279"/>
                </a:lnSpc>
              </a:pPr>
              <a:r>
                <a:rPr lang="en-US" sz="6899">
                  <a:solidFill>
                    <a:srgbClr val="9976FF"/>
                  </a:solidFill>
                  <a:latin typeface="Inter Bold"/>
                </a:rPr>
                <a:t>Proposed</a:t>
              </a:r>
              <a:r>
                <a:rPr lang="en-US" sz="6899">
                  <a:solidFill>
                    <a:srgbClr val="000000"/>
                  </a:solidFill>
                  <a:latin typeface="Inter Bold"/>
                </a:rPr>
                <a:t> AR-Powered</a:t>
              </a:r>
            </a:p>
            <a:p>
              <a:pPr>
                <a:lnSpc>
                  <a:spcPts val="8279"/>
                </a:lnSpc>
              </a:pPr>
              <a:r>
                <a:rPr lang="en-US" sz="6899">
                  <a:solidFill>
                    <a:srgbClr val="000000"/>
                  </a:solidFill>
                  <a:latin typeface="Inter Bold"/>
                </a:rPr>
                <a:t>Ecommerce Platform</a:t>
              </a:r>
            </a:p>
          </p:txBody>
        </p:sp>
        <p:sp>
          <p:nvSpPr>
            <p:cNvPr id="9" name="TextBox 9"/>
            <p:cNvSpPr txBox="1"/>
            <p:nvPr/>
          </p:nvSpPr>
          <p:spPr>
            <a:xfrm>
              <a:off x="0" y="6247137"/>
              <a:ext cx="7850332" cy="1193800"/>
            </a:xfrm>
            <a:prstGeom prst="rect">
              <a:avLst/>
            </a:prstGeom>
          </p:spPr>
          <p:txBody>
            <a:bodyPr lIns="0" tIns="0" rIns="0" bIns="0" rtlCol="0" anchor="t">
              <a:spAutoFit/>
            </a:bodyPr>
            <a:lstStyle/>
            <a:p>
              <a:pPr>
                <a:lnSpc>
                  <a:spcPts val="3599"/>
                </a:lnSpc>
              </a:pPr>
              <a:r>
                <a:rPr lang="en-US" sz="2999">
                  <a:solidFill>
                    <a:srgbClr val="000000"/>
                  </a:solidFill>
                  <a:latin typeface="Inter"/>
                </a:rPr>
                <a:t>Unveils a world of immersive possibilities</a:t>
              </a:r>
            </a:p>
          </p:txBody>
        </p:sp>
      </p:grpSp>
      <p:grpSp>
        <p:nvGrpSpPr>
          <p:cNvPr id="10" name="Group 10"/>
          <p:cNvGrpSpPr/>
          <p:nvPr/>
        </p:nvGrpSpPr>
        <p:grpSpPr>
          <a:xfrm>
            <a:off x="8031010" y="3914133"/>
            <a:ext cx="9230748" cy="2548758"/>
            <a:chOff x="0" y="0"/>
            <a:chExt cx="12307664" cy="3398344"/>
          </a:xfrm>
        </p:grpSpPr>
        <p:grpSp>
          <p:nvGrpSpPr>
            <p:cNvPr id="11" name="Group 11"/>
            <p:cNvGrpSpPr/>
            <p:nvPr/>
          </p:nvGrpSpPr>
          <p:grpSpPr>
            <a:xfrm>
              <a:off x="0" y="0"/>
              <a:ext cx="12307664" cy="1055697"/>
              <a:chOff x="0" y="0"/>
              <a:chExt cx="7699164" cy="660400"/>
            </a:xfrm>
          </p:grpSpPr>
          <p:sp>
            <p:nvSpPr>
              <p:cNvPr id="12" name="Freeform 12"/>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3" name="TextBox 13"/>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Enhanced Decision-Making</a:t>
              </a:r>
            </a:p>
            <a:p>
              <a:pPr>
                <a:lnSpc>
                  <a:spcPts val="3499"/>
                </a:lnSpc>
              </a:pPr>
              <a:endParaRPr lang="en-US" sz="2499">
                <a:solidFill>
                  <a:srgbClr val="000000"/>
                </a:solidFill>
                <a:latin typeface="Inter Bold"/>
              </a:endParaRPr>
            </a:p>
          </p:txBody>
        </p:sp>
        <p:sp>
          <p:nvSpPr>
            <p:cNvPr id="14" name="TextBox 14"/>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Inter"/>
                </a:rPr>
                <a:t>Empowers customers to make confident purchase decisions.</a:t>
              </a:r>
            </a:p>
            <a:p>
              <a:pPr marL="474979" lvl="1" indent="-237490">
                <a:lnSpc>
                  <a:spcPts val="3079"/>
                </a:lnSpc>
                <a:buFont typeface="Arial"/>
                <a:buChar char="•"/>
              </a:pPr>
              <a:r>
                <a:rPr lang="en-US" sz="2199">
                  <a:solidFill>
                    <a:srgbClr val="000000"/>
                  </a:solidFill>
                  <a:latin typeface="Inter"/>
                </a:rPr>
                <a:t>Reduces product returns by accurately showcasing furniture fit and aesthetics.</a:t>
              </a:r>
            </a:p>
            <a:p>
              <a:pPr>
                <a:lnSpc>
                  <a:spcPts val="3079"/>
                </a:lnSpc>
              </a:pPr>
              <a:endParaRPr lang="en-US" sz="2199">
                <a:solidFill>
                  <a:srgbClr val="000000"/>
                </a:solidFill>
                <a:latin typeface="Inter"/>
              </a:endParaRPr>
            </a:p>
          </p:txBody>
        </p:sp>
      </p:grpSp>
      <p:grpSp>
        <p:nvGrpSpPr>
          <p:cNvPr id="15" name="Group 15"/>
          <p:cNvGrpSpPr/>
          <p:nvPr/>
        </p:nvGrpSpPr>
        <p:grpSpPr>
          <a:xfrm>
            <a:off x="8028552" y="6936814"/>
            <a:ext cx="9230748" cy="2939283"/>
            <a:chOff x="0" y="0"/>
            <a:chExt cx="12307664" cy="3919044"/>
          </a:xfrm>
        </p:grpSpPr>
        <p:grpSp>
          <p:nvGrpSpPr>
            <p:cNvPr id="16" name="Group 16"/>
            <p:cNvGrpSpPr/>
            <p:nvPr/>
          </p:nvGrpSpPr>
          <p:grpSpPr>
            <a:xfrm>
              <a:off x="0" y="0"/>
              <a:ext cx="12307664" cy="1055697"/>
              <a:chOff x="0" y="0"/>
              <a:chExt cx="7699164" cy="660400"/>
            </a:xfrm>
          </p:grpSpPr>
          <p:sp>
            <p:nvSpPr>
              <p:cNvPr id="17" name="Freeform 17"/>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8" name="TextBox 18"/>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dirty="0">
                  <a:solidFill>
                    <a:srgbClr val="000000"/>
                  </a:solidFill>
                  <a:latin typeface="Inter Bold"/>
                </a:rPr>
                <a:t>Industry-Leading Innovation</a:t>
              </a:r>
            </a:p>
            <a:p>
              <a:pPr>
                <a:lnSpc>
                  <a:spcPts val="3499"/>
                </a:lnSpc>
              </a:pPr>
              <a:endParaRPr lang="en-US" sz="2499" dirty="0">
                <a:solidFill>
                  <a:srgbClr val="000000"/>
                </a:solidFill>
                <a:latin typeface="Inter Bold"/>
              </a:endParaRPr>
            </a:p>
          </p:txBody>
        </p:sp>
        <p:sp>
          <p:nvSpPr>
            <p:cNvPr id="19" name="TextBox 19"/>
            <p:cNvSpPr txBox="1"/>
            <p:nvPr/>
          </p:nvSpPr>
          <p:spPr>
            <a:xfrm>
              <a:off x="440289" y="1351951"/>
              <a:ext cx="11427085" cy="2567093"/>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Inter"/>
                </a:rPr>
                <a:t>Pioneers the future of online furniture shopping with cutting-edge AR technology.</a:t>
              </a:r>
            </a:p>
            <a:p>
              <a:pPr marL="474979" lvl="1" indent="-237490">
                <a:lnSpc>
                  <a:spcPts val="3079"/>
                </a:lnSpc>
                <a:buFont typeface="Arial"/>
                <a:buChar char="•"/>
              </a:pPr>
              <a:r>
                <a:rPr lang="en-US" sz="2199">
                  <a:solidFill>
                    <a:srgbClr val="000000"/>
                  </a:solidFill>
                  <a:latin typeface="Inter"/>
                </a:rPr>
                <a:t>Establishes a competitive advantage through superior customer experiences.</a:t>
              </a:r>
            </a:p>
            <a:p>
              <a:pPr>
                <a:lnSpc>
                  <a:spcPts val="3079"/>
                </a:lnSpc>
              </a:pPr>
              <a:endParaRPr lang="en-US" sz="2199">
                <a:solidFill>
                  <a:srgbClr val="000000"/>
                </a:solidFill>
                <a:latin typeface="Inter"/>
              </a:endParaRPr>
            </a:p>
          </p:txBody>
        </p:sp>
      </p:grpSp>
      <p:sp>
        <p:nvSpPr>
          <p:cNvPr id="20" name="TextBox 20">
            <a:extLst>
              <a:ext uri="{FF2B5EF4-FFF2-40B4-BE49-F238E27FC236}">
                <a16:creationId xmlns:a16="http://schemas.microsoft.com/office/drawing/2014/main" id="{641E1FFA-E3BE-1955-FD22-3C770345EB5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824002"/>
            <a:chOff x="0" y="0"/>
            <a:chExt cx="2188406" cy="2612813"/>
          </a:xfrm>
        </p:grpSpPr>
        <p:sp>
          <p:nvSpPr>
            <p:cNvPr id="3" name="Freeform 3"/>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824002"/>
            <a:chOff x="0" y="0"/>
            <a:chExt cx="2188406" cy="2612813"/>
          </a:xfrm>
        </p:grpSpPr>
        <p:sp>
          <p:nvSpPr>
            <p:cNvPr id="5" name="Freeform 5"/>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824002"/>
            <a:chOff x="0" y="0"/>
            <a:chExt cx="2188406" cy="2612813"/>
          </a:xfrm>
        </p:grpSpPr>
        <p:sp>
          <p:nvSpPr>
            <p:cNvPr id="7" name="Freeform 7"/>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sp>
        <p:nvSpPr>
          <p:cNvPr id="8" name="Freeform 8"/>
          <p:cNvSpPr/>
          <p:nvPr/>
        </p:nvSpPr>
        <p:spPr>
          <a:xfrm>
            <a:off x="8292994" y="4571638"/>
            <a:ext cx="1471027" cy="1143723"/>
          </a:xfrm>
          <a:custGeom>
            <a:avLst/>
            <a:gdLst/>
            <a:ahLst/>
            <a:cxnLst/>
            <a:rect l="l" t="t" r="r" b="b"/>
            <a:pathLst>
              <a:path w="1471027" h="1143723">
                <a:moveTo>
                  <a:pt x="0" y="0"/>
                </a:moveTo>
                <a:lnTo>
                  <a:pt x="1471027" y="0"/>
                </a:lnTo>
                <a:lnTo>
                  <a:pt x="1471027" y="1143724"/>
                </a:lnTo>
                <a:lnTo>
                  <a:pt x="0" y="1143724"/>
                </a:lnTo>
                <a:lnTo>
                  <a:pt x="0" y="0"/>
                </a:lnTo>
                <a:close/>
              </a:path>
            </a:pathLst>
          </a:custGeom>
          <a:blipFill>
            <a:blip r:embed="rId2"/>
            <a:stretch>
              <a:fillRect/>
            </a:stretch>
          </a:blipFill>
        </p:spPr>
        <p:txBody>
          <a:bodyPr/>
          <a:lstStyle/>
          <a:p>
            <a:endParaRPr lang="en-US"/>
          </a:p>
        </p:txBody>
      </p:sp>
      <p:sp>
        <p:nvSpPr>
          <p:cNvPr id="9" name="Freeform 9"/>
          <p:cNvSpPr/>
          <p:nvPr/>
        </p:nvSpPr>
        <p:spPr>
          <a:xfrm>
            <a:off x="2530219" y="4571638"/>
            <a:ext cx="1874956" cy="1143723"/>
          </a:xfrm>
          <a:custGeom>
            <a:avLst/>
            <a:gdLst/>
            <a:ahLst/>
            <a:cxnLst/>
            <a:rect l="l" t="t" r="r" b="b"/>
            <a:pathLst>
              <a:path w="1874956" h="1143723">
                <a:moveTo>
                  <a:pt x="0" y="0"/>
                </a:moveTo>
                <a:lnTo>
                  <a:pt x="1874956" y="0"/>
                </a:lnTo>
                <a:lnTo>
                  <a:pt x="1874956" y="1143724"/>
                </a:lnTo>
                <a:lnTo>
                  <a:pt x="0" y="1143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4182688" y="4571638"/>
            <a:ext cx="1152291" cy="1280323"/>
          </a:xfrm>
          <a:custGeom>
            <a:avLst/>
            <a:gdLst/>
            <a:ahLst/>
            <a:cxnLst/>
            <a:rect l="l" t="t" r="r" b="b"/>
            <a:pathLst>
              <a:path w="1152291" h="1280323">
                <a:moveTo>
                  <a:pt x="0" y="0"/>
                </a:moveTo>
                <a:lnTo>
                  <a:pt x="1152291" y="0"/>
                </a:lnTo>
                <a:lnTo>
                  <a:pt x="1152291" y="1280323"/>
                </a:lnTo>
                <a:lnTo>
                  <a:pt x="0" y="128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latin typeface="Inter Bold"/>
                </a:rPr>
                <a:t>Aim</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Revolutionize online shopping</a:t>
              </a:r>
            </a:p>
          </p:txBody>
        </p:sp>
      </p:grpSp>
      <p:grpSp>
        <p:nvGrpSpPr>
          <p:cNvPr id="14" name="Group 14"/>
          <p:cNvGrpSpPr/>
          <p:nvPr/>
        </p:nvGrpSpPr>
        <p:grpSpPr>
          <a:xfrm>
            <a:off x="7138877" y="6177367"/>
            <a:ext cx="4010247" cy="3733045"/>
            <a:chOff x="0" y="0"/>
            <a:chExt cx="5346995" cy="4977393"/>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Product Visualization</a:t>
              </a:r>
            </a:p>
          </p:txBody>
        </p:sp>
        <p:sp>
          <p:nvSpPr>
            <p:cNvPr id="16" name="TextBox 16"/>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Empower customers to visualize furniture in their unique living spaces, creating personalized shopping experiences.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4154569"/>
            <a:chOff x="0" y="0"/>
            <a:chExt cx="5346995" cy="5539425"/>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Interactive Product Exploration</a:t>
              </a:r>
            </a:p>
          </p:txBody>
        </p:sp>
        <p:sp>
          <p:nvSpPr>
            <p:cNvPr id="19" name="TextBox 19"/>
            <p:cNvSpPr txBox="1"/>
            <p:nvPr/>
          </p:nvSpPr>
          <p:spPr>
            <a:xfrm>
              <a:off x="0" y="16388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Enable customers to interact with 3D models, rotate, and view furniture from all angles for a comprehensive understanding.</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733045"/>
            <a:chOff x="0" y="0"/>
            <a:chExt cx="5346995" cy="4977393"/>
          </a:xfrm>
        </p:grpSpPr>
        <p:sp>
          <p:nvSpPr>
            <p:cNvPr id="21" name="TextBox 21"/>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Immersive AR Experiences</a:t>
              </a:r>
            </a:p>
          </p:txBody>
        </p:sp>
        <p:sp>
          <p:nvSpPr>
            <p:cNvPr id="22" name="TextBox 22"/>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Deliver captivating AR-powered shopping journeys, fostering customer engagement and interest.</a:t>
              </a:r>
            </a:p>
            <a:p>
              <a:pPr algn="ctr">
                <a:lnSpc>
                  <a:spcPts val="3359"/>
                </a:lnSpc>
              </a:pPr>
              <a:endParaRPr lang="en-US" sz="2400" dirty="0">
                <a:solidFill>
                  <a:srgbClr val="000000"/>
                </a:solidFill>
                <a:latin typeface="Inter"/>
              </a:endParaRPr>
            </a:p>
          </p:txBody>
        </p:sp>
      </p:grpSp>
      <p:sp>
        <p:nvSpPr>
          <p:cNvPr id="23" name="Freeform 23"/>
          <p:cNvSpPr/>
          <p:nvPr/>
        </p:nvSpPr>
        <p:spPr>
          <a:xfrm>
            <a:off x="16939776"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0">
            <a:extLst>
              <a:ext uri="{FF2B5EF4-FFF2-40B4-BE49-F238E27FC236}">
                <a16:creationId xmlns:a16="http://schemas.microsoft.com/office/drawing/2014/main" id="{BAC9F156-447B-95EC-ED2C-CEFE83BBF32B}"/>
              </a:ext>
            </a:extLst>
          </p:cNvPr>
          <p:cNvSpPr txBox="1"/>
          <p:nvPr/>
        </p:nvSpPr>
        <p:spPr>
          <a:xfrm>
            <a:off x="17292213" y="9898893"/>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6044808" y="4808440"/>
            <a:ext cx="9838936" cy="0"/>
          </a:xfrm>
          <a:prstGeom prst="line">
            <a:avLst/>
          </a:prstGeom>
          <a:ln w="19050" cap="rnd">
            <a:solidFill>
              <a:srgbClr val="000000">
                <a:alpha val="34902"/>
              </a:srgbClr>
            </a:solidFill>
            <a:prstDash val="solid"/>
            <a:headEnd type="none" w="sm" len="sm"/>
            <a:tailEnd type="none" w="sm" len="sm"/>
          </a:ln>
        </p:spPr>
        <p:txBody>
          <a:bodyPr/>
          <a:lstStyle/>
          <a:p>
            <a:endParaRPr lang="en-US"/>
          </a:p>
        </p:txBody>
      </p:sp>
      <p:grpSp>
        <p:nvGrpSpPr>
          <p:cNvPr id="3" name="Group 3"/>
          <p:cNvGrpSpPr/>
          <p:nvPr/>
        </p:nvGrpSpPr>
        <p:grpSpPr>
          <a:xfrm>
            <a:off x="5900375" y="4725096"/>
            <a:ext cx="166688" cy="16668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5" name="Group 5"/>
          <p:cNvGrpSpPr/>
          <p:nvPr/>
        </p:nvGrpSpPr>
        <p:grpSpPr>
          <a:xfrm>
            <a:off x="9228164" y="4725096"/>
            <a:ext cx="166688" cy="16668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grpSp>
        <p:nvGrpSpPr>
          <p:cNvPr id="7" name="Group 7"/>
          <p:cNvGrpSpPr/>
          <p:nvPr/>
        </p:nvGrpSpPr>
        <p:grpSpPr>
          <a:xfrm>
            <a:off x="12555954" y="4725096"/>
            <a:ext cx="166688" cy="16668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9" name="Group 9"/>
          <p:cNvGrpSpPr/>
          <p:nvPr/>
        </p:nvGrpSpPr>
        <p:grpSpPr>
          <a:xfrm>
            <a:off x="15883744" y="4725096"/>
            <a:ext cx="166688" cy="16668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sp>
        <p:nvSpPr>
          <p:cNvPr id="11" name="Freeform 11"/>
          <p:cNvSpPr/>
          <p:nvPr/>
        </p:nvSpPr>
        <p:spPr>
          <a:xfrm>
            <a:off x="-1064447" y="7853819"/>
            <a:ext cx="6755642" cy="4114800"/>
          </a:xfrm>
          <a:custGeom>
            <a:avLst/>
            <a:gdLst/>
            <a:ahLst/>
            <a:cxnLst/>
            <a:rect l="l" t="t" r="r" b="b"/>
            <a:pathLst>
              <a:path w="6755642" h="4114800">
                <a:moveTo>
                  <a:pt x="0" y="0"/>
                </a:moveTo>
                <a:lnTo>
                  <a:pt x="6755641" y="0"/>
                </a:lnTo>
                <a:lnTo>
                  <a:pt x="67556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5569018" y="3208922"/>
            <a:ext cx="829401" cy="1278461"/>
          </a:xfrm>
          <a:custGeom>
            <a:avLst/>
            <a:gdLst/>
            <a:ahLst/>
            <a:cxnLst/>
            <a:rect l="l" t="t" r="r" b="b"/>
            <a:pathLst>
              <a:path w="829401" h="1278461">
                <a:moveTo>
                  <a:pt x="0" y="0"/>
                </a:moveTo>
                <a:lnTo>
                  <a:pt x="829401" y="0"/>
                </a:lnTo>
                <a:lnTo>
                  <a:pt x="829401" y="1278461"/>
                </a:lnTo>
                <a:lnTo>
                  <a:pt x="0" y="127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805935" y="3208922"/>
            <a:ext cx="1011146" cy="1278461"/>
          </a:xfrm>
          <a:custGeom>
            <a:avLst/>
            <a:gdLst/>
            <a:ahLst/>
            <a:cxnLst/>
            <a:rect l="l" t="t" r="r" b="b"/>
            <a:pathLst>
              <a:path w="1011146" h="1278461">
                <a:moveTo>
                  <a:pt x="0" y="0"/>
                </a:moveTo>
                <a:lnTo>
                  <a:pt x="1011146" y="0"/>
                </a:lnTo>
                <a:lnTo>
                  <a:pt x="1011146" y="1278461"/>
                </a:lnTo>
                <a:lnTo>
                  <a:pt x="0" y="1278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2000068" y="3208922"/>
            <a:ext cx="1278461" cy="1278461"/>
          </a:xfrm>
          <a:custGeom>
            <a:avLst/>
            <a:gdLst/>
            <a:ahLst/>
            <a:cxnLst/>
            <a:rect l="l" t="t" r="r" b="b"/>
            <a:pathLst>
              <a:path w="1278461" h="1278461">
                <a:moveTo>
                  <a:pt x="0" y="0"/>
                </a:moveTo>
                <a:lnTo>
                  <a:pt x="1278461" y="0"/>
                </a:lnTo>
                <a:lnTo>
                  <a:pt x="1278461" y="1278461"/>
                </a:lnTo>
                <a:lnTo>
                  <a:pt x="0" y="12784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302045" y="3208922"/>
            <a:ext cx="1163399" cy="1278461"/>
          </a:xfrm>
          <a:custGeom>
            <a:avLst/>
            <a:gdLst/>
            <a:ahLst/>
            <a:cxnLst/>
            <a:rect l="l" t="t" r="r" b="b"/>
            <a:pathLst>
              <a:path w="1163399" h="1278461">
                <a:moveTo>
                  <a:pt x="0" y="0"/>
                </a:moveTo>
                <a:lnTo>
                  <a:pt x="1163399" y="0"/>
                </a:lnTo>
                <a:lnTo>
                  <a:pt x="1163399" y="1278461"/>
                </a:lnTo>
                <a:lnTo>
                  <a:pt x="0" y="12784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345027" y="1513128"/>
            <a:ext cx="15597945" cy="933589"/>
          </a:xfrm>
          <a:prstGeom prst="rect">
            <a:avLst/>
          </a:prstGeom>
        </p:spPr>
        <p:txBody>
          <a:bodyPr lIns="0" tIns="0" rIns="0" bIns="0" rtlCol="0" anchor="t">
            <a:spAutoFit/>
          </a:bodyPr>
          <a:lstStyle/>
          <a:p>
            <a:pPr algn="ctr">
              <a:lnSpc>
                <a:spcPts val="7680"/>
              </a:lnSpc>
            </a:pPr>
            <a:r>
              <a:rPr lang="en-US" sz="6400" dirty="0">
                <a:solidFill>
                  <a:srgbClr val="9976FF"/>
                </a:solidFill>
                <a:latin typeface="Inter Bold"/>
              </a:rPr>
              <a:t>Key</a:t>
            </a:r>
            <a:r>
              <a:rPr lang="en-US" sz="6400" dirty="0">
                <a:solidFill>
                  <a:srgbClr val="000000"/>
                </a:solidFill>
                <a:latin typeface="Inter Bold"/>
              </a:rPr>
              <a:t> </a:t>
            </a:r>
            <a:r>
              <a:rPr lang="en-US" sz="6400" dirty="0">
                <a:latin typeface="Inter Bold"/>
              </a:rPr>
              <a:t>Objectives</a:t>
            </a:r>
          </a:p>
        </p:txBody>
      </p:sp>
      <p:grpSp>
        <p:nvGrpSpPr>
          <p:cNvPr id="17" name="Group 17"/>
          <p:cNvGrpSpPr/>
          <p:nvPr/>
        </p:nvGrpSpPr>
        <p:grpSpPr>
          <a:xfrm>
            <a:off x="4754014" y="5202103"/>
            <a:ext cx="2459408" cy="2941807"/>
            <a:chOff x="0" y="0"/>
            <a:chExt cx="3279211" cy="3922409"/>
          </a:xfrm>
        </p:grpSpPr>
        <p:sp>
          <p:nvSpPr>
            <p:cNvPr id="18" name="TextBox 18"/>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Precise Tracking</a:t>
              </a:r>
            </a:p>
          </p:txBody>
        </p:sp>
        <p:sp>
          <p:nvSpPr>
            <p:cNvPr id="19" name="TextBox 19"/>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Implement VIO and SLAM for accurate tracking and mapping of surroundings.</a:t>
              </a:r>
            </a:p>
          </p:txBody>
        </p:sp>
      </p:grpSp>
      <p:grpSp>
        <p:nvGrpSpPr>
          <p:cNvPr id="20" name="Group 20"/>
          <p:cNvGrpSpPr/>
          <p:nvPr/>
        </p:nvGrpSpPr>
        <p:grpSpPr>
          <a:xfrm>
            <a:off x="8102640" y="5202103"/>
            <a:ext cx="2459408" cy="2941807"/>
            <a:chOff x="0" y="0"/>
            <a:chExt cx="3279211" cy="3922409"/>
          </a:xfrm>
        </p:grpSpPr>
        <p:sp>
          <p:nvSpPr>
            <p:cNvPr id="21" name="TextBox 21"/>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Seamless Integration</a:t>
              </a:r>
            </a:p>
          </p:txBody>
        </p:sp>
        <p:sp>
          <p:nvSpPr>
            <p:cNvPr id="22" name="TextBox 22"/>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Integrate AR functionality seamlessly into the ecommerce platform frontend.</a:t>
              </a:r>
            </a:p>
          </p:txBody>
        </p:sp>
      </p:grpSp>
      <p:grpSp>
        <p:nvGrpSpPr>
          <p:cNvPr id="23" name="Group 23"/>
          <p:cNvGrpSpPr/>
          <p:nvPr/>
        </p:nvGrpSpPr>
        <p:grpSpPr>
          <a:xfrm>
            <a:off x="11451266" y="5202103"/>
            <a:ext cx="2459408" cy="2941807"/>
            <a:chOff x="0" y="0"/>
            <a:chExt cx="3279211" cy="3922409"/>
          </a:xfrm>
        </p:grpSpPr>
        <p:sp>
          <p:nvSpPr>
            <p:cNvPr id="24" name="TextBox 24"/>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Optimized Rendering</a:t>
              </a:r>
            </a:p>
          </p:txBody>
        </p:sp>
        <p:sp>
          <p:nvSpPr>
            <p:cNvPr id="25" name="TextBox 25"/>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Utilize Three.js and WebXR for efficient 3D model rendering and AR experiences.</a:t>
              </a:r>
            </a:p>
          </p:txBody>
        </p:sp>
      </p:grpSp>
      <p:grpSp>
        <p:nvGrpSpPr>
          <p:cNvPr id="26" name="Group 26"/>
          <p:cNvGrpSpPr/>
          <p:nvPr/>
        </p:nvGrpSpPr>
        <p:grpSpPr>
          <a:xfrm>
            <a:off x="14799892" y="5202103"/>
            <a:ext cx="2459408" cy="2941807"/>
            <a:chOff x="0" y="0"/>
            <a:chExt cx="3279211" cy="3922409"/>
          </a:xfrm>
        </p:grpSpPr>
        <p:sp>
          <p:nvSpPr>
            <p:cNvPr id="27" name="TextBox 27"/>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High Performance</a:t>
              </a:r>
            </a:p>
          </p:txBody>
        </p:sp>
        <p:sp>
          <p:nvSpPr>
            <p:cNvPr id="28" name="TextBox 28"/>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Ensure scalability and optimal performance for smooth AR-powered shopping.</a:t>
              </a:r>
            </a:p>
          </p:txBody>
        </p:sp>
      </p:grpSp>
      <p:sp>
        <p:nvSpPr>
          <p:cNvPr id="29" name="TextBox 20">
            <a:extLst>
              <a:ext uri="{FF2B5EF4-FFF2-40B4-BE49-F238E27FC236}">
                <a16:creationId xmlns:a16="http://schemas.microsoft.com/office/drawing/2014/main" id="{3B3DD361-35D9-34B4-3C2D-66A346640D7D}"/>
              </a:ext>
            </a:extLst>
          </p:cNvPr>
          <p:cNvSpPr txBox="1"/>
          <p:nvPr/>
        </p:nvSpPr>
        <p:spPr>
          <a:xfrm>
            <a:off x="17259300" y="9911219"/>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8127" y="1475956"/>
            <a:ext cx="6953997" cy="2066925"/>
          </a:xfrm>
          <a:prstGeom prst="rect">
            <a:avLst/>
          </a:prstGeom>
        </p:spPr>
        <p:txBody>
          <a:bodyPr lIns="0" tIns="0" rIns="0" bIns="0" rtlCol="0" anchor="t">
            <a:spAutoFit/>
          </a:bodyPr>
          <a:lstStyle/>
          <a:p>
            <a:pPr algn="ctr">
              <a:lnSpc>
                <a:spcPts val="8159"/>
              </a:lnSpc>
            </a:pPr>
            <a:r>
              <a:rPr lang="en-US" sz="6799">
                <a:solidFill>
                  <a:srgbClr val="F884FA"/>
                </a:solidFill>
                <a:latin typeface="Inter Bold"/>
              </a:rPr>
              <a:t>Hardware </a:t>
            </a:r>
            <a:r>
              <a:rPr lang="en-US" sz="6799">
                <a:solidFill>
                  <a:srgbClr val="000000"/>
                </a:solidFill>
                <a:latin typeface="Inter Bold"/>
              </a:rPr>
              <a:t>Requirements</a:t>
            </a:r>
          </a:p>
        </p:txBody>
      </p:sp>
      <p:sp>
        <p:nvSpPr>
          <p:cNvPr id="3" name="TextBox 3"/>
          <p:cNvSpPr txBox="1"/>
          <p:nvPr/>
        </p:nvSpPr>
        <p:spPr>
          <a:xfrm>
            <a:off x="10134074" y="1475956"/>
            <a:ext cx="6953997" cy="2066925"/>
          </a:xfrm>
          <a:prstGeom prst="rect">
            <a:avLst/>
          </a:prstGeom>
        </p:spPr>
        <p:txBody>
          <a:bodyPr lIns="0" tIns="0" rIns="0" bIns="0" rtlCol="0" anchor="t">
            <a:spAutoFit/>
          </a:bodyPr>
          <a:lstStyle/>
          <a:p>
            <a:pPr algn="ctr">
              <a:lnSpc>
                <a:spcPts val="8159"/>
              </a:lnSpc>
            </a:pPr>
            <a:r>
              <a:rPr lang="en-US" sz="6799">
                <a:solidFill>
                  <a:srgbClr val="9976FF"/>
                </a:solidFill>
                <a:latin typeface="Inter Bold"/>
              </a:rPr>
              <a:t>Software </a:t>
            </a:r>
            <a:r>
              <a:rPr lang="en-US" sz="6799">
                <a:solidFill>
                  <a:srgbClr val="000000"/>
                </a:solidFill>
                <a:latin typeface="Inter Bold"/>
              </a:rPr>
              <a:t>Requirements</a:t>
            </a:r>
          </a:p>
        </p:txBody>
      </p:sp>
      <p:grpSp>
        <p:nvGrpSpPr>
          <p:cNvPr id="4" name="Group 4"/>
          <p:cNvGrpSpPr/>
          <p:nvPr/>
        </p:nvGrpSpPr>
        <p:grpSpPr>
          <a:xfrm>
            <a:off x="403889" y="4816543"/>
            <a:ext cx="8436336" cy="1084979"/>
            <a:chOff x="0" y="0"/>
            <a:chExt cx="5762912" cy="741156"/>
          </a:xfrm>
        </p:grpSpPr>
        <p:sp>
          <p:nvSpPr>
            <p:cNvPr id="5" name="Freeform 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403889" y="8715810"/>
            <a:ext cx="8436336" cy="1084979"/>
            <a:chOff x="0" y="0"/>
            <a:chExt cx="5762912" cy="741156"/>
          </a:xfrm>
        </p:grpSpPr>
        <p:sp>
          <p:nvSpPr>
            <p:cNvPr id="7" name="Freeform 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8" name="Group 8"/>
          <p:cNvGrpSpPr/>
          <p:nvPr/>
        </p:nvGrpSpPr>
        <p:grpSpPr>
          <a:xfrm>
            <a:off x="403889" y="6083606"/>
            <a:ext cx="8436336" cy="1084979"/>
            <a:chOff x="0" y="0"/>
            <a:chExt cx="5762912" cy="741156"/>
          </a:xfrm>
        </p:grpSpPr>
        <p:sp>
          <p:nvSpPr>
            <p:cNvPr id="9" name="Freeform 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403889" y="7350669"/>
            <a:ext cx="8436336" cy="1084979"/>
            <a:chOff x="0" y="0"/>
            <a:chExt cx="5762912" cy="741156"/>
          </a:xfrm>
        </p:grpSpPr>
        <p:sp>
          <p:nvSpPr>
            <p:cNvPr id="11" name="Freeform 1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12" name="Table 12"/>
          <p:cNvGraphicFramePr>
            <a:graphicFrameLocks noGrp="1"/>
          </p:cNvGraphicFramePr>
          <p:nvPr>
            <p:extLst>
              <p:ext uri="{D42A27DB-BD31-4B8C-83A1-F6EECF244321}">
                <p14:modId xmlns:p14="http://schemas.microsoft.com/office/powerpoint/2010/main" val="3837576203"/>
              </p:ext>
            </p:extLst>
          </p:nvPr>
        </p:nvGraphicFramePr>
        <p:xfrm>
          <a:off x="403889" y="4813079"/>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Devices with LiDAR sensors for precise spatial mapping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Cameras with depth sensing capabilities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Compatible with various form factors (mobile, tablet)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028700" y="6391145"/>
            <a:ext cx="757285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High-performance GPUs for efficient AR rendering</a:t>
            </a:r>
          </a:p>
        </p:txBody>
      </p:sp>
      <p:grpSp>
        <p:nvGrpSpPr>
          <p:cNvPr id="14" name="Group 14"/>
          <p:cNvGrpSpPr/>
          <p:nvPr/>
        </p:nvGrpSpPr>
        <p:grpSpPr>
          <a:xfrm>
            <a:off x="9392904" y="4780979"/>
            <a:ext cx="8436336" cy="1084979"/>
            <a:chOff x="0" y="0"/>
            <a:chExt cx="5762912" cy="741156"/>
          </a:xfrm>
        </p:grpSpPr>
        <p:sp>
          <p:nvSpPr>
            <p:cNvPr id="15" name="Freeform 1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9392904" y="8680247"/>
            <a:ext cx="8436336" cy="1084979"/>
            <a:chOff x="0" y="0"/>
            <a:chExt cx="5762912" cy="741156"/>
          </a:xfrm>
        </p:grpSpPr>
        <p:sp>
          <p:nvSpPr>
            <p:cNvPr id="17" name="Freeform 1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8" name="Group 18"/>
          <p:cNvGrpSpPr/>
          <p:nvPr/>
        </p:nvGrpSpPr>
        <p:grpSpPr>
          <a:xfrm>
            <a:off x="9392904" y="6048042"/>
            <a:ext cx="8436336" cy="1084979"/>
            <a:chOff x="0" y="0"/>
            <a:chExt cx="5762912" cy="741156"/>
          </a:xfrm>
        </p:grpSpPr>
        <p:sp>
          <p:nvSpPr>
            <p:cNvPr id="19" name="Freeform 1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20" name="Group 20"/>
          <p:cNvGrpSpPr/>
          <p:nvPr/>
        </p:nvGrpSpPr>
        <p:grpSpPr>
          <a:xfrm>
            <a:off x="9392904" y="7315105"/>
            <a:ext cx="8436336" cy="1084979"/>
            <a:chOff x="0" y="0"/>
            <a:chExt cx="5762912" cy="741156"/>
          </a:xfrm>
        </p:grpSpPr>
        <p:sp>
          <p:nvSpPr>
            <p:cNvPr id="21" name="Freeform 2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22" name="Table 22"/>
          <p:cNvGraphicFramePr>
            <a:graphicFrameLocks noGrp="1"/>
          </p:cNvGraphicFramePr>
          <p:nvPr/>
        </p:nvGraphicFramePr>
        <p:xfrm>
          <a:off x="9392904" y="4777515"/>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Three.js library for 3D model rendering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ARCore and </a:t>
                      </a:r>
                      <a:r>
                        <a:rPr lang="en-US" sz="2400" err="1">
                          <a:solidFill>
                            <a:srgbClr val="000000"/>
                          </a:solidFill>
                          <a:latin typeface="Inter"/>
                        </a:rPr>
                        <a:t>ARKit</a:t>
                      </a:r>
                      <a:r>
                        <a:rPr lang="en-US" sz="2400">
                          <a:solidFill>
                            <a:srgbClr val="000000"/>
                          </a:solidFill>
                          <a:latin typeface="Inter"/>
                        </a:rPr>
                        <a:t> for advanced AR functionalities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Optimized rendering techniques for efficient performance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3"/>
          <p:cNvSpPr txBox="1"/>
          <p:nvPr/>
        </p:nvSpPr>
        <p:spPr>
          <a:xfrm>
            <a:off x="10252625" y="6355582"/>
            <a:ext cx="710303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WebXR Device API for enabling AR experiences</a:t>
            </a:r>
          </a:p>
        </p:txBody>
      </p:sp>
      <p:sp>
        <p:nvSpPr>
          <p:cNvPr id="24" name="TextBox 20">
            <a:extLst>
              <a:ext uri="{FF2B5EF4-FFF2-40B4-BE49-F238E27FC236}">
                <a16:creationId xmlns:a16="http://schemas.microsoft.com/office/drawing/2014/main" id="{31A610D8-B2D9-0172-3F7C-4693C707C38F}"/>
              </a:ext>
            </a:extLst>
          </p:cNvPr>
          <p:cNvSpPr txBox="1"/>
          <p:nvPr/>
        </p:nvSpPr>
        <p:spPr>
          <a:xfrm>
            <a:off x="17335598" y="9959384"/>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62808" y="5944019"/>
            <a:ext cx="8536419" cy="1276350"/>
          </a:xfrm>
          <a:prstGeom prst="rect">
            <a:avLst/>
          </a:prstGeom>
        </p:spPr>
        <p:txBody>
          <a:bodyPr lIns="0" tIns="0" rIns="0" bIns="0" rtlCol="0" anchor="t">
            <a:spAutoFit/>
          </a:bodyPr>
          <a:lstStyle/>
          <a:p>
            <a:pPr>
              <a:lnSpc>
                <a:spcPts val="10199"/>
              </a:lnSpc>
            </a:pPr>
            <a:r>
              <a:rPr lang="en-US" sz="8499" dirty="0">
                <a:solidFill>
                  <a:srgbClr val="000000"/>
                </a:solidFill>
                <a:latin typeface="Inter Bold"/>
              </a:rPr>
              <a:t> </a:t>
            </a:r>
            <a:r>
              <a:rPr lang="en-US" sz="8499" dirty="0">
                <a:solidFill>
                  <a:srgbClr val="9976FF"/>
                </a:solidFill>
                <a:latin typeface="Inter Bold"/>
              </a:rPr>
              <a:t>System</a:t>
            </a:r>
            <a:r>
              <a:rPr lang="en-US" sz="8499" dirty="0">
                <a:solidFill>
                  <a:srgbClr val="000000"/>
                </a:solidFill>
                <a:latin typeface="Inter Bold"/>
              </a:rPr>
              <a:t> Design</a:t>
            </a:r>
          </a:p>
        </p:txBody>
      </p:sp>
      <p:sp>
        <p:nvSpPr>
          <p:cNvPr id="3" name="Freeform 3"/>
          <p:cNvSpPr/>
          <p:nvPr/>
        </p:nvSpPr>
        <p:spPr>
          <a:xfrm>
            <a:off x="2198827" y="-197455"/>
            <a:ext cx="4522539" cy="6172200"/>
          </a:xfrm>
          <a:custGeom>
            <a:avLst/>
            <a:gdLst/>
            <a:ahLst/>
            <a:cxnLst/>
            <a:rect l="l" t="t" r="r" b="b"/>
            <a:pathLst>
              <a:path w="4522539" h="6172200">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92065" y="6012742"/>
            <a:ext cx="5122913" cy="3073748"/>
          </a:xfrm>
          <a:custGeom>
            <a:avLst/>
            <a:gdLst/>
            <a:ahLst/>
            <a:cxnLst/>
            <a:rect l="l" t="t" r="r" b="b"/>
            <a:pathLst>
              <a:path w="5122913" h="3073748">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962808" y="-330776"/>
            <a:ext cx="2055611" cy="2717755"/>
          </a:xfrm>
          <a:custGeom>
            <a:avLst/>
            <a:gdLst/>
            <a:ahLst/>
            <a:cxnLst/>
            <a:rect l="l" t="t" r="r" b="b"/>
            <a:pathLst>
              <a:path w="2055611" h="2717755">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27292" y="-644511"/>
            <a:ext cx="3993368" cy="2853443"/>
          </a:xfrm>
          <a:custGeom>
            <a:avLst/>
            <a:gdLst/>
            <a:ahLst/>
            <a:cxnLst/>
            <a:rect l="l" t="t" r="r" b="b"/>
            <a:pathLst>
              <a:path w="3993368" h="2853443">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4698EF9F74E34D98A9612CF5C0F1D0" ma:contentTypeVersion="11" ma:contentTypeDescription="Create a new document." ma:contentTypeScope="" ma:versionID="2488983a46336f0f9d8aea68aa50ce2b">
  <xsd:schema xmlns:xsd="http://www.w3.org/2001/XMLSchema" xmlns:xs="http://www.w3.org/2001/XMLSchema" xmlns:p="http://schemas.microsoft.com/office/2006/metadata/properties" xmlns:ns3="c3effdcd-d07f-41bf-be8c-ee7dde103b23" xmlns:ns4="7bc5fff8-8d54-4b93-8f4e-6c967da124bc" targetNamespace="http://schemas.microsoft.com/office/2006/metadata/properties" ma:root="true" ma:fieldsID="66536ba7c06747a1045c128b194851d0" ns3:_="" ns4:_="">
    <xsd:import namespace="c3effdcd-d07f-41bf-be8c-ee7dde103b23"/>
    <xsd:import namespace="7bc5fff8-8d54-4b93-8f4e-6c967da124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effdcd-d07f-41bf-be8c-ee7dde10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c5fff8-8d54-4b93-8f4e-6c967da124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3effdcd-d07f-41bf-be8c-ee7dde103b23" xsi:nil="true"/>
  </documentManagement>
</p:properties>
</file>

<file path=customXml/itemProps1.xml><?xml version="1.0" encoding="utf-8"?>
<ds:datastoreItem xmlns:ds="http://schemas.openxmlformats.org/officeDocument/2006/customXml" ds:itemID="{DAF3C673-5BF4-4FE9-B4FE-62ADA8418B29}">
  <ds:schemaRefs>
    <ds:schemaRef ds:uri="http://schemas.microsoft.com/sharepoint/v3/contenttype/forms"/>
  </ds:schemaRefs>
</ds:datastoreItem>
</file>

<file path=customXml/itemProps2.xml><?xml version="1.0" encoding="utf-8"?>
<ds:datastoreItem xmlns:ds="http://schemas.openxmlformats.org/officeDocument/2006/customXml" ds:itemID="{2711D5EA-ACF2-4A7D-8154-C1AF54BAF300}">
  <ds:schemaRefs>
    <ds:schemaRef ds:uri="7bc5fff8-8d54-4b93-8f4e-6c967da124bc"/>
    <ds:schemaRef ds:uri="c3effdcd-d07f-41bf-be8c-ee7dde103b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F5FFA2-DC51-4BF7-9425-7D7437E03A62}">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7bc5fff8-8d54-4b93-8f4e-6c967da124bc"/>
    <ds:schemaRef ds:uri="c3effdcd-d07f-41bf-be8c-ee7dde103b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7</TotalTime>
  <Words>702</Words>
  <Application>Microsoft Office PowerPoint</Application>
  <PresentationFormat>Custom</PresentationFormat>
  <Paragraphs>120</Paragraphs>
  <Slides>17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Open Sauce</vt:lpstr>
      <vt:lpstr>Poppins Bold</vt:lpstr>
      <vt:lpstr>Open Sauce Light</vt:lpstr>
      <vt:lpstr>TT Norms Bold</vt:lpstr>
      <vt:lpstr>Inter Bold</vt:lpstr>
      <vt:lpstr>Open Sans</vt:lpstr>
      <vt:lpstr>Arial</vt:lpstr>
      <vt:lpstr>Calibri</vt:lpstr>
      <vt:lpstr>Open Sans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AR</dc:title>
  <dc:creator>Sushant Byanju Shrestha</dc:creator>
  <cp:lastModifiedBy>Sushant Byanju Shrestha</cp:lastModifiedBy>
  <cp:revision>2</cp:revision>
  <dcterms:created xsi:type="dcterms:W3CDTF">2006-08-16T00:00:00Z</dcterms:created>
  <dcterms:modified xsi:type="dcterms:W3CDTF">2024-04-17T14:24:49Z</dcterms:modified>
  <dc:identifier>DAGCkha9xFc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0x010100804698EF9F74E34D98A9612CF5C0F1D0</vt:lpwstr>
  </property>
</Properties>
</file>